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8" d="100"/>
          <a:sy n="108" d="100"/>
        </p:scale>
        <p:origin x="6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7F20-19EA-42F1-8D0E-06451BB4A5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60BB52-5CF5-4E6D-9DFD-A4990D063B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FBF083-E2B8-443F-8540-D6CCBDC6ECB5}"/>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549052DF-5669-44D6-B20A-07F8F0BE0F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B8547F-431D-4830-9907-9890A946DDCC}"/>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4283392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5F15-61CC-4EEF-B898-A5BFEC5AC7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014ED0-E5A7-484E-AB2D-B3971F4D95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E0A0BD-BCF1-45F7-828C-ACDD5118CA0A}"/>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741818C5-3C15-4F0C-BAFF-D01E9D7383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A14576-F565-4833-A29B-E30848B57829}"/>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224679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C8FEEB-C522-4C3E-B842-9C95FAB337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137A3D-95B4-474E-95D9-7CFD4B8B8E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263F51-B9F6-4F3A-BB76-7A3B89B0561F}"/>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806B05A4-5B8B-46DF-8878-E11C20CC97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73A52-26A9-47ED-BEDC-0555F72B02E7}"/>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1012959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EBE35-340B-4C67-BD6E-A77C1B4ECB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491AB9-9AF5-4864-82D0-336C79C231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8F4263-6767-4348-AE06-C276001652DA}"/>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1740102A-B891-43D4-9EFF-A0A0CBDB5A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1FE719-AF22-4593-8589-0FE2E17CF653}"/>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865862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097C5-EE82-47C2-911A-AF9C2A005A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AF0FBC-9D2C-4C5A-B9E9-A458EB3B07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793EA0-95CF-4376-A39A-D0DAC9F34E09}"/>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CBE59F48-8C14-4CE0-B159-3255F5F2A2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74BDF1-D09E-4E4F-A471-36A52F9751E9}"/>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851053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C6DED-9EE8-4797-AF3B-3143FBACC5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A946A-0FC2-41F9-8B3A-01CA679210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67FDD2-890A-411B-BE83-ED4A219143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289A88-F202-4869-86F0-22E2D397CDCA}"/>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6" name="Footer Placeholder 5">
            <a:extLst>
              <a:ext uri="{FF2B5EF4-FFF2-40B4-BE49-F238E27FC236}">
                <a16:creationId xmlns:a16="http://schemas.microsoft.com/office/drawing/2014/main" id="{F3E90CB3-8185-4602-950D-0C9480095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D7273B-185B-4DCB-A9A6-30CAF900654A}"/>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1974715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FB594-1105-49ED-9A13-5D94C4D885A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F6D89A-4633-4A91-BCE6-B48E2B9C40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D1045B-7993-4492-972A-FDECE6AFEE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D1E306-0EE1-497D-824F-5EFD304422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3E9B03-6EDC-4216-B645-EDC0A12E9C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9F6BAC-8D8E-42DC-8A9A-4AFE185CCE29}"/>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8" name="Footer Placeholder 7">
            <a:extLst>
              <a:ext uri="{FF2B5EF4-FFF2-40B4-BE49-F238E27FC236}">
                <a16:creationId xmlns:a16="http://schemas.microsoft.com/office/drawing/2014/main" id="{AC2846EC-9666-4726-8B7F-30101D5E84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B1456C-DE95-4F94-8EB5-6DF29F618BB5}"/>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3950476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37BA8-DEE9-4D26-8F9E-064C7F37DD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9A7F74-CBF6-4AAA-879D-6F5EA4C7EC40}"/>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4" name="Footer Placeholder 3">
            <a:extLst>
              <a:ext uri="{FF2B5EF4-FFF2-40B4-BE49-F238E27FC236}">
                <a16:creationId xmlns:a16="http://schemas.microsoft.com/office/drawing/2014/main" id="{71C19339-75AF-481F-B1DA-76D2742CF8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602766-ECF9-46A5-ADD7-21B2D8CDCD3C}"/>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2164320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7E8817-8963-448B-9AA5-52162C0F69E9}"/>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3" name="Footer Placeholder 2">
            <a:extLst>
              <a:ext uri="{FF2B5EF4-FFF2-40B4-BE49-F238E27FC236}">
                <a16:creationId xmlns:a16="http://schemas.microsoft.com/office/drawing/2014/main" id="{A76857D7-DE14-4327-BE56-8CC32D4CAB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DB88AC-F427-40C1-9DA8-1D162BB7079B}"/>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2281522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C2951-BC94-4512-8699-964956393C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3CCB0E-51F9-467F-8B6E-ABFEA4A127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CEED35-5F4D-4404-A915-8700728D46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F69B36-E84F-4BEB-96C3-6248F850880D}"/>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6" name="Footer Placeholder 5">
            <a:extLst>
              <a:ext uri="{FF2B5EF4-FFF2-40B4-BE49-F238E27FC236}">
                <a16:creationId xmlns:a16="http://schemas.microsoft.com/office/drawing/2014/main" id="{1620BB9C-8D6D-4666-AB2C-0938E8A051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A643C-6853-42E2-9F3E-80DCEE51CED5}"/>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2712063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E044-BB90-45B3-A098-D59E537086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B2ECF7-4758-489E-A6E1-C459C409F4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64B2BD-1FD7-4AD1-BE84-E792D84A2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32265-3FD0-4F1D-B4EF-A8023E9B36CD}"/>
              </a:ext>
            </a:extLst>
          </p:cNvPr>
          <p:cNvSpPr>
            <a:spLocks noGrp="1"/>
          </p:cNvSpPr>
          <p:nvPr>
            <p:ph type="dt" sz="half" idx="10"/>
          </p:nvPr>
        </p:nvSpPr>
        <p:spPr/>
        <p:txBody>
          <a:bodyPr/>
          <a:lstStyle/>
          <a:p>
            <a:fld id="{F79157AA-EDFC-4D38-A15D-EEB067794A02}" type="datetimeFigureOut">
              <a:rPr lang="en-US" smtClean="0"/>
              <a:t>11/30/2019</a:t>
            </a:fld>
            <a:endParaRPr lang="en-US"/>
          </a:p>
        </p:txBody>
      </p:sp>
      <p:sp>
        <p:nvSpPr>
          <p:cNvPr id="6" name="Footer Placeholder 5">
            <a:extLst>
              <a:ext uri="{FF2B5EF4-FFF2-40B4-BE49-F238E27FC236}">
                <a16:creationId xmlns:a16="http://schemas.microsoft.com/office/drawing/2014/main" id="{D5346E6F-67DB-4B39-9B88-8EE87935B0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F06C37-0DED-40B0-9842-C4C19F6D43DD}"/>
              </a:ext>
            </a:extLst>
          </p:cNvPr>
          <p:cNvSpPr>
            <a:spLocks noGrp="1"/>
          </p:cNvSpPr>
          <p:nvPr>
            <p:ph type="sldNum" sz="quarter" idx="12"/>
          </p:nvPr>
        </p:nvSpPr>
        <p:spPr/>
        <p:txBody>
          <a:bodyPr/>
          <a:lstStyle/>
          <a:p>
            <a:fld id="{1989B84A-6181-49A4-9383-CCA573966DA8}" type="slidenum">
              <a:rPr lang="en-US" smtClean="0"/>
              <a:t>‹#›</a:t>
            </a:fld>
            <a:endParaRPr lang="en-US"/>
          </a:p>
        </p:txBody>
      </p:sp>
    </p:spTree>
    <p:extLst>
      <p:ext uri="{BB962C8B-B14F-4D97-AF65-F5344CB8AC3E}">
        <p14:creationId xmlns:p14="http://schemas.microsoft.com/office/powerpoint/2010/main" val="3404738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35FDEF-C199-4DD1-87ED-030D18FE21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8C84C0-8063-46CE-A69F-0D5F26FA76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399914-F10B-458D-A106-953DCE7231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9157AA-EDFC-4D38-A15D-EEB067794A02}" type="datetimeFigureOut">
              <a:rPr lang="en-US" smtClean="0"/>
              <a:t>11/30/2019</a:t>
            </a:fld>
            <a:endParaRPr lang="en-US"/>
          </a:p>
        </p:txBody>
      </p:sp>
      <p:sp>
        <p:nvSpPr>
          <p:cNvPr id="5" name="Footer Placeholder 4">
            <a:extLst>
              <a:ext uri="{FF2B5EF4-FFF2-40B4-BE49-F238E27FC236}">
                <a16:creationId xmlns:a16="http://schemas.microsoft.com/office/drawing/2014/main" id="{ADF9EFFC-A57A-4934-9D06-D20F56288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9262FC-1D0D-4808-8BD0-3AEEDB5C97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89B84A-6181-49A4-9383-CCA573966DA8}" type="slidenum">
              <a:rPr lang="en-US" smtClean="0"/>
              <a:t>‹#›</a:t>
            </a:fld>
            <a:endParaRPr lang="en-US"/>
          </a:p>
        </p:txBody>
      </p:sp>
    </p:spTree>
    <p:extLst>
      <p:ext uri="{BB962C8B-B14F-4D97-AF65-F5344CB8AC3E}">
        <p14:creationId xmlns:p14="http://schemas.microsoft.com/office/powerpoint/2010/main" val="7179220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hyperlink" Target="https://en.wikipedia.org/wiki/Structural_similarity"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www.mathworks.com/help/vision/ref/psnr.html"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hyperlink" Target="https://medium.com/analytics-vidhya/super-resolution-gan-srgan-5e10438aec0c" TargetMode="External"/><Relationship Id="rId3" Type="http://schemas.openxmlformats.org/officeDocument/2006/relationships/slideLayout" Target="../slideLayouts/slideLayout2.xml"/><Relationship Id="rId7" Type="http://schemas.openxmlformats.org/officeDocument/2006/relationships/hyperlink" Target="https://medium.com/@jonathan_hui/gan-super-resolution-gan-srgan-b471da7270ec" TargetMode="Externa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github.com/eriklindernoren/PyTorch-GAN/blob/master/implementations/srgan/models.py" TargetMode="External"/><Relationship Id="rId5" Type="http://schemas.openxmlformats.org/officeDocument/2006/relationships/hyperlink" Target="http://openaccess.thecvf.com/content_cvpr_2017/papers/Ledig_Photo-Realistic_Single_Image_CVPR_2017_paper.pdf" TargetMode="External"/><Relationship Id="rId4" Type="http://schemas.openxmlformats.org/officeDocument/2006/relationships/hyperlink" Target="https://www.slideshare.net/WoojinJeong5/review-srgan" TargetMode="External"/><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hyperlink" Target="http://openaccess.thecvf.com/content_cvpr_2017/papers/Ledig_Photo-Realistic_Single_Image_CVPR_2017_paper.pdf"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F18A6-1494-44E6-9B21-BDF7A62CC4B7}"/>
              </a:ext>
            </a:extLst>
          </p:cNvPr>
          <p:cNvSpPr>
            <a:spLocks noGrp="1"/>
          </p:cNvSpPr>
          <p:nvPr>
            <p:ph type="ctrTitle"/>
          </p:nvPr>
        </p:nvSpPr>
        <p:spPr>
          <a:xfrm>
            <a:off x="1524000" y="772999"/>
            <a:ext cx="9144000" cy="1084082"/>
          </a:xfrm>
        </p:spPr>
        <p:txBody>
          <a:bodyPr>
            <a:noAutofit/>
          </a:bodyPr>
          <a:lstStyle/>
          <a:p>
            <a:r>
              <a:rPr lang="en-US" sz="3600" b="1" dirty="0"/>
              <a:t>Photo-Realistic Single Image Super-Resolution Using a Generative Adversarial Network </a:t>
            </a:r>
          </a:p>
        </p:txBody>
      </p:sp>
      <p:sp>
        <p:nvSpPr>
          <p:cNvPr id="3" name="Subtitle 2">
            <a:extLst>
              <a:ext uri="{FF2B5EF4-FFF2-40B4-BE49-F238E27FC236}">
                <a16:creationId xmlns:a16="http://schemas.microsoft.com/office/drawing/2014/main" id="{67D3576C-215B-4E19-864B-D6556669543C}"/>
              </a:ext>
            </a:extLst>
          </p:cNvPr>
          <p:cNvSpPr>
            <a:spLocks noGrp="1"/>
          </p:cNvSpPr>
          <p:nvPr>
            <p:ph type="subTitle" idx="1"/>
          </p:nvPr>
        </p:nvSpPr>
        <p:spPr>
          <a:xfrm flipH="1">
            <a:off x="9059159" y="5000920"/>
            <a:ext cx="2375553" cy="532614"/>
          </a:xfrm>
        </p:spPr>
        <p:txBody>
          <a:bodyPr>
            <a:normAutofit fontScale="92500" lnSpcReduction="20000"/>
          </a:bodyPr>
          <a:lstStyle/>
          <a:p>
            <a:pPr algn="l"/>
            <a:r>
              <a:rPr lang="en-US" sz="1400" dirty="0"/>
              <a:t>Prepared By:</a:t>
            </a:r>
          </a:p>
          <a:p>
            <a:pPr algn="l"/>
            <a:r>
              <a:rPr lang="en-US" sz="1400" dirty="0"/>
              <a:t>Saurabh Kumar Chauhan</a:t>
            </a:r>
          </a:p>
        </p:txBody>
      </p:sp>
      <p:pic>
        <p:nvPicPr>
          <p:cNvPr id="5" name="Audio 4">
            <a:hlinkClick r:id="" action="ppaction://media"/>
            <a:extLst>
              <a:ext uri="{FF2B5EF4-FFF2-40B4-BE49-F238E27FC236}">
                <a16:creationId xmlns:a16="http://schemas.microsoft.com/office/drawing/2014/main" id="{5953DE2D-7426-4CDE-A8F0-DA6010A9DA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32106997"/>
      </p:ext>
    </p:extLst>
  </p:cSld>
  <p:clrMapOvr>
    <a:masterClrMapping/>
  </p:clrMapOvr>
  <mc:AlternateContent xmlns:mc="http://schemas.openxmlformats.org/markup-compatibility/2006" xmlns:p14="http://schemas.microsoft.com/office/powerpoint/2010/main">
    <mc:Choice Requires="p14">
      <p:transition spd="slow" p14:dur="2000" advTm="21928"/>
    </mc:Choice>
    <mc:Fallback xmlns="">
      <p:transition spd="slow" advTm="21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112EB-A479-4269-BA62-44BE17C2C0C8}"/>
              </a:ext>
            </a:extLst>
          </p:cNvPr>
          <p:cNvSpPr>
            <a:spLocks noGrp="1"/>
          </p:cNvSpPr>
          <p:nvPr>
            <p:ph type="title"/>
          </p:nvPr>
        </p:nvSpPr>
        <p:spPr/>
        <p:txBody>
          <a:bodyPr/>
          <a:lstStyle/>
          <a:p>
            <a:r>
              <a:rPr lang="en-US" dirty="0"/>
              <a:t>Graph:</a:t>
            </a:r>
          </a:p>
        </p:txBody>
      </p:sp>
      <p:sp>
        <p:nvSpPr>
          <p:cNvPr id="3" name="Content Placeholder 2">
            <a:extLst>
              <a:ext uri="{FF2B5EF4-FFF2-40B4-BE49-F238E27FC236}">
                <a16:creationId xmlns:a16="http://schemas.microsoft.com/office/drawing/2014/main" id="{B065681C-9D8A-4FF6-A430-A2ECC7A5D332}"/>
              </a:ext>
            </a:extLst>
          </p:cNvPr>
          <p:cNvSpPr>
            <a:spLocks noGrp="1"/>
          </p:cNvSpPr>
          <p:nvPr>
            <p:ph idx="1"/>
          </p:nvPr>
        </p:nvSpPr>
        <p:spPr/>
        <p:txBody>
          <a:bodyPr/>
          <a:lstStyle/>
          <a:p>
            <a:r>
              <a:rPr lang="en-US" dirty="0"/>
              <a:t>Generator loss(total):</a:t>
            </a:r>
          </a:p>
          <a:p>
            <a:endParaRPr lang="en-US" dirty="0"/>
          </a:p>
          <a:p>
            <a:endParaRPr lang="en-US" dirty="0"/>
          </a:p>
          <a:p>
            <a:endParaRPr lang="en-US" dirty="0"/>
          </a:p>
          <a:p>
            <a:r>
              <a:rPr lang="en-US" dirty="0"/>
              <a:t>Discriminator loss(total):</a:t>
            </a:r>
          </a:p>
          <a:p>
            <a:pPr marL="457200" lvl="1" indent="0">
              <a:buNone/>
            </a:pPr>
            <a:r>
              <a:rPr lang="en-US" dirty="0"/>
              <a:t>	</a:t>
            </a:r>
          </a:p>
          <a:p>
            <a:pPr marL="0" indent="0">
              <a:buNone/>
            </a:pPr>
            <a:r>
              <a:rPr lang="en-US" dirty="0"/>
              <a:t>	</a:t>
            </a:r>
          </a:p>
        </p:txBody>
      </p:sp>
      <p:pic>
        <p:nvPicPr>
          <p:cNvPr id="4" name="Picture 3">
            <a:extLst>
              <a:ext uri="{FF2B5EF4-FFF2-40B4-BE49-F238E27FC236}">
                <a16:creationId xmlns:a16="http://schemas.microsoft.com/office/drawing/2014/main" id="{E7909B70-1C2F-4638-BD15-0157BEA2FEAB}"/>
              </a:ext>
            </a:extLst>
          </p:cNvPr>
          <p:cNvPicPr>
            <a:picLocks noChangeAspect="1"/>
          </p:cNvPicPr>
          <p:nvPr/>
        </p:nvPicPr>
        <p:blipFill>
          <a:blip r:embed="rId4"/>
          <a:stretch>
            <a:fillRect/>
          </a:stretch>
        </p:blipFill>
        <p:spPr>
          <a:xfrm>
            <a:off x="4298622" y="1680942"/>
            <a:ext cx="7893377" cy="2316024"/>
          </a:xfrm>
          <a:prstGeom prst="rect">
            <a:avLst/>
          </a:prstGeom>
        </p:spPr>
      </p:pic>
      <p:pic>
        <p:nvPicPr>
          <p:cNvPr id="5" name="Picture 4">
            <a:extLst>
              <a:ext uri="{FF2B5EF4-FFF2-40B4-BE49-F238E27FC236}">
                <a16:creationId xmlns:a16="http://schemas.microsoft.com/office/drawing/2014/main" id="{8F60123A-9B4B-4795-86E0-D1A1AF1F632F}"/>
              </a:ext>
            </a:extLst>
          </p:cNvPr>
          <p:cNvPicPr>
            <a:picLocks noChangeAspect="1"/>
          </p:cNvPicPr>
          <p:nvPr/>
        </p:nvPicPr>
        <p:blipFill>
          <a:blip r:embed="rId5"/>
          <a:stretch>
            <a:fillRect/>
          </a:stretch>
        </p:blipFill>
        <p:spPr>
          <a:xfrm>
            <a:off x="4185499" y="4247463"/>
            <a:ext cx="7770829" cy="2130639"/>
          </a:xfrm>
          <a:prstGeom prst="rect">
            <a:avLst/>
          </a:prstGeom>
        </p:spPr>
      </p:pic>
      <p:pic>
        <p:nvPicPr>
          <p:cNvPr id="6" name="Audio 5">
            <a:hlinkClick r:id="" action="ppaction://media"/>
            <a:extLst>
              <a:ext uri="{FF2B5EF4-FFF2-40B4-BE49-F238E27FC236}">
                <a16:creationId xmlns:a16="http://schemas.microsoft.com/office/drawing/2014/main" id="{8847E5F6-DD4C-4CC3-8F2A-476BFBDC9C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7247993"/>
      </p:ext>
    </p:extLst>
  </p:cSld>
  <p:clrMapOvr>
    <a:masterClrMapping/>
  </p:clrMapOvr>
  <mc:AlternateContent xmlns:mc="http://schemas.openxmlformats.org/markup-compatibility/2006" xmlns:p14="http://schemas.microsoft.com/office/powerpoint/2010/main">
    <mc:Choice Requires="p14">
      <p:transition spd="slow" p14:dur="2000" advTm="28656"/>
    </mc:Choice>
    <mc:Fallback xmlns="">
      <p:transition spd="slow" advTm="28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24739-B92D-4FFF-906E-31243FC0A8F4}"/>
              </a:ext>
            </a:extLst>
          </p:cNvPr>
          <p:cNvSpPr>
            <a:spLocks noGrp="1"/>
          </p:cNvSpPr>
          <p:nvPr>
            <p:ph type="title"/>
          </p:nvPr>
        </p:nvSpPr>
        <p:spPr>
          <a:xfrm>
            <a:off x="838200" y="365125"/>
            <a:ext cx="10515600" cy="1325563"/>
          </a:xfrm>
        </p:spPr>
        <p:txBody>
          <a:bodyPr/>
          <a:lstStyle/>
          <a:p>
            <a:r>
              <a:rPr lang="en-US" dirty="0"/>
              <a:t>Image Comparison</a:t>
            </a:r>
          </a:p>
        </p:txBody>
      </p:sp>
      <p:sp>
        <p:nvSpPr>
          <p:cNvPr id="3" name="Content Placeholder 2">
            <a:extLst>
              <a:ext uri="{FF2B5EF4-FFF2-40B4-BE49-F238E27FC236}">
                <a16:creationId xmlns:a16="http://schemas.microsoft.com/office/drawing/2014/main" id="{8BEE9C91-68C6-4896-803F-C6794BBB3049}"/>
              </a:ext>
            </a:extLst>
          </p:cNvPr>
          <p:cNvSpPr>
            <a:spLocks noGrp="1"/>
          </p:cNvSpPr>
          <p:nvPr>
            <p:ph idx="1"/>
          </p:nvPr>
        </p:nvSpPr>
        <p:spPr/>
        <p:txBody>
          <a:bodyPr/>
          <a:lstStyle/>
          <a:p>
            <a:r>
              <a:rPr lang="en-US" dirty="0"/>
              <a:t>Left Image: Generated Image by generator</a:t>
            </a:r>
          </a:p>
          <a:p>
            <a:r>
              <a:rPr lang="en-US" dirty="0"/>
              <a:t>Middle Image: Low resolution Image(Generator input)</a:t>
            </a:r>
          </a:p>
          <a:p>
            <a:r>
              <a:rPr lang="en-US" dirty="0"/>
              <a:t>Right Image: HR image (high resolution)</a:t>
            </a:r>
          </a:p>
          <a:p>
            <a:pPr marL="0" indent="0">
              <a:buNone/>
            </a:pPr>
            <a:endParaRPr lang="en-US" dirty="0"/>
          </a:p>
        </p:txBody>
      </p:sp>
      <p:pic>
        <p:nvPicPr>
          <p:cNvPr id="6" name="Picture 5">
            <a:extLst>
              <a:ext uri="{FF2B5EF4-FFF2-40B4-BE49-F238E27FC236}">
                <a16:creationId xmlns:a16="http://schemas.microsoft.com/office/drawing/2014/main" id="{75A58CEC-4D06-4062-A5C9-8DFDCA604CD6}"/>
              </a:ext>
            </a:extLst>
          </p:cNvPr>
          <p:cNvPicPr>
            <a:picLocks noChangeAspect="1"/>
          </p:cNvPicPr>
          <p:nvPr/>
        </p:nvPicPr>
        <p:blipFill>
          <a:blip r:embed="rId4"/>
          <a:stretch>
            <a:fillRect/>
          </a:stretch>
        </p:blipFill>
        <p:spPr>
          <a:xfrm>
            <a:off x="122548" y="3429000"/>
            <a:ext cx="12192000" cy="3006699"/>
          </a:xfrm>
          <a:prstGeom prst="rect">
            <a:avLst/>
          </a:prstGeom>
        </p:spPr>
      </p:pic>
      <p:pic>
        <p:nvPicPr>
          <p:cNvPr id="7" name="Audio 6">
            <a:hlinkClick r:id="" action="ppaction://media"/>
            <a:extLst>
              <a:ext uri="{FF2B5EF4-FFF2-40B4-BE49-F238E27FC236}">
                <a16:creationId xmlns:a16="http://schemas.microsoft.com/office/drawing/2014/main" id="{0741748A-B355-4564-AAF7-18CE0E2FC6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3155450"/>
      </p:ext>
    </p:extLst>
  </p:cSld>
  <p:clrMapOvr>
    <a:masterClrMapping/>
  </p:clrMapOvr>
  <mc:AlternateContent xmlns:mc="http://schemas.openxmlformats.org/markup-compatibility/2006" xmlns:p14="http://schemas.microsoft.com/office/powerpoint/2010/main">
    <mc:Choice Requires="p14">
      <p:transition spd="slow" p14:dur="2000" advTm="29040"/>
    </mc:Choice>
    <mc:Fallback xmlns="">
      <p:transition spd="slow" advTm="29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78E52-8F0B-4022-AD77-3851717EEC9D}"/>
              </a:ext>
            </a:extLst>
          </p:cNvPr>
          <p:cNvSpPr>
            <a:spLocks noGrp="1"/>
          </p:cNvSpPr>
          <p:nvPr>
            <p:ph type="title"/>
          </p:nvPr>
        </p:nvSpPr>
        <p:spPr/>
        <p:txBody>
          <a:bodyPr/>
          <a:lstStyle/>
          <a:p>
            <a:r>
              <a:rPr lang="en-US" dirty="0"/>
              <a:t>Evaluation Matrices</a:t>
            </a:r>
          </a:p>
        </p:txBody>
      </p:sp>
      <p:sp>
        <p:nvSpPr>
          <p:cNvPr id="3" name="Content Placeholder 2">
            <a:extLst>
              <a:ext uri="{FF2B5EF4-FFF2-40B4-BE49-F238E27FC236}">
                <a16:creationId xmlns:a16="http://schemas.microsoft.com/office/drawing/2014/main" id="{780705B0-37A2-4DD8-B1E8-70FEB85B4832}"/>
              </a:ext>
            </a:extLst>
          </p:cNvPr>
          <p:cNvSpPr>
            <a:spLocks noGrp="1"/>
          </p:cNvSpPr>
          <p:nvPr>
            <p:ph idx="1"/>
          </p:nvPr>
        </p:nvSpPr>
        <p:spPr/>
        <p:txBody>
          <a:bodyPr/>
          <a:lstStyle/>
          <a:p>
            <a:r>
              <a:rPr lang="en-US" dirty="0"/>
              <a:t>SSIM (Structure similarity Index)</a:t>
            </a:r>
          </a:p>
          <a:p>
            <a:pPr marL="0" indent="0">
              <a:buNone/>
            </a:pPr>
            <a:r>
              <a:rPr lang="en-US" dirty="0"/>
              <a:t>	</a:t>
            </a:r>
            <a:r>
              <a:rPr lang="en-US" sz="2000" dirty="0"/>
              <a:t>One of the comparison mechanism to compute similarity between two image, use to find 	SSIM between original HR image and generated SR image. It is a method for predicting the 	perceived quality of image and then to find the similarity between both images.</a:t>
            </a:r>
          </a:p>
          <a:p>
            <a:pPr marL="0" indent="0">
              <a:buNone/>
            </a:pPr>
            <a:r>
              <a:rPr lang="en-US" sz="2000" dirty="0"/>
              <a:t>	: </a:t>
            </a:r>
            <a:r>
              <a:rPr lang="en-US" sz="2000" dirty="0">
                <a:hlinkClick r:id="rId4"/>
              </a:rPr>
              <a:t>https://en.wikipedia.org/wiki/Structural_similarity</a:t>
            </a:r>
            <a:endParaRPr lang="en-US" sz="2000" dirty="0"/>
          </a:p>
          <a:p>
            <a:pPr marL="0" indent="0">
              <a:buNone/>
            </a:pPr>
            <a:r>
              <a:rPr lang="en-US" sz="2000" dirty="0"/>
              <a:t>	</a:t>
            </a:r>
          </a:p>
          <a:p>
            <a:pPr marL="0" indent="0">
              <a:buNone/>
            </a:pPr>
            <a:r>
              <a:rPr lang="en-US" dirty="0"/>
              <a:t>image source</a:t>
            </a:r>
          </a:p>
        </p:txBody>
      </p:sp>
      <p:pic>
        <p:nvPicPr>
          <p:cNvPr id="4" name="Picture 3">
            <a:extLst>
              <a:ext uri="{FF2B5EF4-FFF2-40B4-BE49-F238E27FC236}">
                <a16:creationId xmlns:a16="http://schemas.microsoft.com/office/drawing/2014/main" id="{DBCCA583-8B4D-4378-9D45-F817748360D9}"/>
              </a:ext>
            </a:extLst>
          </p:cNvPr>
          <p:cNvPicPr>
            <a:picLocks noChangeAspect="1"/>
          </p:cNvPicPr>
          <p:nvPr/>
        </p:nvPicPr>
        <p:blipFill>
          <a:blip r:embed="rId5"/>
          <a:stretch>
            <a:fillRect/>
          </a:stretch>
        </p:blipFill>
        <p:spPr>
          <a:xfrm>
            <a:off x="2669799" y="3858902"/>
            <a:ext cx="6115983" cy="2876550"/>
          </a:xfrm>
          <a:prstGeom prst="rect">
            <a:avLst/>
          </a:prstGeom>
        </p:spPr>
      </p:pic>
      <p:pic>
        <p:nvPicPr>
          <p:cNvPr id="5" name="Audio 4">
            <a:hlinkClick r:id="" action="ppaction://media"/>
            <a:extLst>
              <a:ext uri="{FF2B5EF4-FFF2-40B4-BE49-F238E27FC236}">
                <a16:creationId xmlns:a16="http://schemas.microsoft.com/office/drawing/2014/main" id="{30F6D858-2C4E-4413-921E-885682006BB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49089205"/>
      </p:ext>
    </p:extLst>
  </p:cSld>
  <p:clrMapOvr>
    <a:masterClrMapping/>
  </p:clrMapOvr>
  <mc:AlternateContent xmlns:mc="http://schemas.openxmlformats.org/markup-compatibility/2006" xmlns:p14="http://schemas.microsoft.com/office/powerpoint/2010/main">
    <mc:Choice Requires="p14">
      <p:transition spd="slow" p14:dur="2000" advTm="34106"/>
    </mc:Choice>
    <mc:Fallback xmlns="">
      <p:transition spd="slow" advTm="34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8D888-0758-4E7D-A866-392534382C38}"/>
              </a:ext>
            </a:extLst>
          </p:cNvPr>
          <p:cNvSpPr>
            <a:spLocks noGrp="1"/>
          </p:cNvSpPr>
          <p:nvPr>
            <p:ph type="title"/>
          </p:nvPr>
        </p:nvSpPr>
        <p:spPr/>
        <p:txBody>
          <a:bodyPr/>
          <a:lstStyle/>
          <a:p>
            <a:r>
              <a:rPr lang="en-US" dirty="0"/>
              <a:t>Evaluation Matrices</a:t>
            </a:r>
          </a:p>
        </p:txBody>
      </p:sp>
      <p:sp>
        <p:nvSpPr>
          <p:cNvPr id="3" name="Content Placeholder 2">
            <a:extLst>
              <a:ext uri="{FF2B5EF4-FFF2-40B4-BE49-F238E27FC236}">
                <a16:creationId xmlns:a16="http://schemas.microsoft.com/office/drawing/2014/main" id="{7639AF36-FC8E-4177-8713-484C9EE2B25C}"/>
              </a:ext>
            </a:extLst>
          </p:cNvPr>
          <p:cNvSpPr>
            <a:spLocks noGrp="1"/>
          </p:cNvSpPr>
          <p:nvPr>
            <p:ph idx="1"/>
          </p:nvPr>
        </p:nvSpPr>
        <p:spPr/>
        <p:txBody>
          <a:bodyPr>
            <a:normAutofit lnSpcReduction="10000"/>
          </a:bodyPr>
          <a:lstStyle/>
          <a:p>
            <a:r>
              <a:rPr lang="en-US" dirty="0"/>
              <a:t>PSNR: (peak signal to noise ratio)</a:t>
            </a:r>
          </a:p>
          <a:p>
            <a:pPr marL="0" indent="0">
              <a:buNone/>
            </a:pPr>
            <a:r>
              <a:rPr lang="en-US" dirty="0"/>
              <a:t>	</a:t>
            </a:r>
            <a:r>
              <a:rPr lang="en-US" sz="2000" dirty="0"/>
              <a:t>This ratio is used as a quality measurement between the original and a compressed image. 	The higher the PSNR, the better the quality of the compressed, or reconstructed image.</a:t>
            </a:r>
          </a:p>
          <a:p>
            <a:pPr marL="0" indent="0">
              <a:buNone/>
            </a:pPr>
            <a:r>
              <a:rPr lang="en-US" sz="2000" dirty="0"/>
              <a:t>	 image source: </a:t>
            </a:r>
            <a:r>
              <a:rPr lang="en-US" sz="2000" dirty="0">
                <a:hlinkClick r:id="rId4"/>
              </a:rPr>
              <a:t>https://www.mathworks.com/help/vision/ref/psnr.html</a:t>
            </a:r>
            <a:endParaRPr lang="en-US" sz="2000" dirty="0"/>
          </a:p>
          <a:p>
            <a:pPr lvl="2"/>
            <a:r>
              <a:rPr lang="en-US" sz="1600" dirty="0"/>
              <a:t>First Calculate the mean square error between both image’s pixel values using MSE formula</a:t>
            </a:r>
            <a:endParaRPr lang="en-US" sz="1200" dirty="0"/>
          </a:p>
          <a:p>
            <a:pPr marL="914400" lvl="2" indent="0">
              <a:buNone/>
            </a:pPr>
            <a:r>
              <a:rPr lang="en-US" sz="1200" dirty="0"/>
              <a:t>	</a:t>
            </a:r>
          </a:p>
          <a:p>
            <a:pPr marL="0" indent="0">
              <a:buNone/>
            </a:pPr>
            <a:r>
              <a:rPr lang="en-US" sz="2000" dirty="0"/>
              <a:t>	</a:t>
            </a:r>
          </a:p>
          <a:p>
            <a:pPr marL="0" indent="0">
              <a:buNone/>
            </a:pPr>
            <a:r>
              <a:rPr lang="en-US" sz="2000" dirty="0"/>
              <a:t>		</a:t>
            </a:r>
            <a:r>
              <a:rPr lang="en-US" sz="1600" dirty="0"/>
              <a:t>where </a:t>
            </a:r>
            <a:r>
              <a:rPr lang="en-US" sz="1400" dirty="0"/>
              <a:t>M * N are image size</a:t>
            </a:r>
          </a:p>
          <a:p>
            <a:pPr lvl="2"/>
            <a:r>
              <a:rPr lang="en-US" dirty="0"/>
              <a:t>Then calculate the PSNR value using below formula</a:t>
            </a:r>
          </a:p>
          <a:p>
            <a:pPr marL="914400" lvl="2" indent="0">
              <a:buNone/>
            </a:pPr>
            <a:endParaRPr lang="en-US" dirty="0"/>
          </a:p>
          <a:p>
            <a:pPr marL="914400" lvl="2" indent="0">
              <a:buNone/>
            </a:pPr>
            <a:endParaRPr lang="en-US" dirty="0"/>
          </a:p>
          <a:p>
            <a:pPr marL="914400" lvl="2" indent="0">
              <a:buNone/>
            </a:pPr>
            <a:r>
              <a:rPr lang="en-US" sz="1400" dirty="0"/>
              <a:t>	Where R is the maximum fluctuation in the input data which is 255 in our case.</a:t>
            </a:r>
            <a:endParaRPr lang="en-US" dirty="0"/>
          </a:p>
          <a:p>
            <a:pPr marL="914400" lvl="2" indent="0">
              <a:buNone/>
            </a:pPr>
            <a:r>
              <a:rPr lang="en-US" dirty="0"/>
              <a:t>	</a:t>
            </a:r>
          </a:p>
        </p:txBody>
      </p:sp>
      <p:pic>
        <p:nvPicPr>
          <p:cNvPr id="6" name="Picture 5">
            <a:extLst>
              <a:ext uri="{FF2B5EF4-FFF2-40B4-BE49-F238E27FC236}">
                <a16:creationId xmlns:a16="http://schemas.microsoft.com/office/drawing/2014/main" id="{17B6020D-A9A1-4F99-8BD7-DFF38750018A}"/>
              </a:ext>
            </a:extLst>
          </p:cNvPr>
          <p:cNvPicPr>
            <a:picLocks noChangeAspect="1"/>
          </p:cNvPicPr>
          <p:nvPr/>
        </p:nvPicPr>
        <p:blipFill>
          <a:blip r:embed="rId5"/>
          <a:stretch>
            <a:fillRect/>
          </a:stretch>
        </p:blipFill>
        <p:spPr>
          <a:xfrm>
            <a:off x="2671026" y="3564207"/>
            <a:ext cx="2419350" cy="714375"/>
          </a:xfrm>
          <a:prstGeom prst="rect">
            <a:avLst/>
          </a:prstGeom>
        </p:spPr>
      </p:pic>
      <p:pic>
        <p:nvPicPr>
          <p:cNvPr id="7" name="Picture 6">
            <a:extLst>
              <a:ext uri="{FF2B5EF4-FFF2-40B4-BE49-F238E27FC236}">
                <a16:creationId xmlns:a16="http://schemas.microsoft.com/office/drawing/2014/main" id="{F7A719C1-504F-460B-B082-C081723B8989}"/>
              </a:ext>
            </a:extLst>
          </p:cNvPr>
          <p:cNvPicPr>
            <a:picLocks noChangeAspect="1"/>
          </p:cNvPicPr>
          <p:nvPr/>
        </p:nvPicPr>
        <p:blipFill>
          <a:blip r:embed="rId6"/>
          <a:stretch>
            <a:fillRect/>
          </a:stretch>
        </p:blipFill>
        <p:spPr>
          <a:xfrm>
            <a:off x="2750926" y="4845280"/>
            <a:ext cx="1914525" cy="600075"/>
          </a:xfrm>
          <a:prstGeom prst="rect">
            <a:avLst/>
          </a:prstGeom>
        </p:spPr>
      </p:pic>
      <p:pic>
        <p:nvPicPr>
          <p:cNvPr id="8" name="Audio 7">
            <a:hlinkClick r:id="" action="ppaction://media"/>
            <a:extLst>
              <a:ext uri="{FF2B5EF4-FFF2-40B4-BE49-F238E27FC236}">
                <a16:creationId xmlns:a16="http://schemas.microsoft.com/office/drawing/2014/main" id="{71E7FDE1-E51C-464A-BC9E-653527FDB6F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787549"/>
      </p:ext>
    </p:extLst>
  </p:cSld>
  <p:clrMapOvr>
    <a:masterClrMapping/>
  </p:clrMapOvr>
  <mc:AlternateContent xmlns:mc="http://schemas.openxmlformats.org/markup-compatibility/2006" xmlns:p14="http://schemas.microsoft.com/office/powerpoint/2010/main">
    <mc:Choice Requires="p14">
      <p:transition spd="slow" p14:dur="2000" advTm="37950"/>
    </mc:Choice>
    <mc:Fallback xmlns="">
      <p:transition spd="slow" advTm="37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BDB1C-E9CA-4024-9258-7FD7D5384581}"/>
              </a:ext>
            </a:extLst>
          </p:cNvPr>
          <p:cNvSpPr>
            <a:spLocks noGrp="1"/>
          </p:cNvSpPr>
          <p:nvPr>
            <p:ph type="title"/>
          </p:nvPr>
        </p:nvSpPr>
        <p:spPr/>
        <p:txBody>
          <a:bodyPr/>
          <a:lstStyle/>
          <a:p>
            <a:r>
              <a:rPr lang="en-US" dirty="0"/>
              <a:t>Evaluation comparison on BSD100</a:t>
            </a:r>
          </a:p>
        </p:txBody>
      </p:sp>
      <p:graphicFrame>
        <p:nvGraphicFramePr>
          <p:cNvPr id="6" name="Table 6">
            <a:extLst>
              <a:ext uri="{FF2B5EF4-FFF2-40B4-BE49-F238E27FC236}">
                <a16:creationId xmlns:a16="http://schemas.microsoft.com/office/drawing/2014/main" id="{84E71DAE-21CA-4553-9640-3CE051C53D88}"/>
              </a:ext>
            </a:extLst>
          </p:cNvPr>
          <p:cNvGraphicFramePr>
            <a:graphicFrameLocks noGrp="1"/>
          </p:cNvGraphicFramePr>
          <p:nvPr>
            <p:extLst>
              <p:ext uri="{D42A27DB-BD31-4B8C-83A1-F6EECF244321}">
                <p14:modId xmlns:p14="http://schemas.microsoft.com/office/powerpoint/2010/main" val="133495488"/>
              </p:ext>
            </p:extLst>
          </p:nvPr>
        </p:nvGraphicFramePr>
        <p:xfrm>
          <a:off x="2031999" y="4244934"/>
          <a:ext cx="8128001" cy="110744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1901510420"/>
                    </a:ext>
                  </a:extLst>
                </a:gridCol>
                <a:gridCol w="1161143">
                  <a:extLst>
                    <a:ext uri="{9D8B030D-6E8A-4147-A177-3AD203B41FA5}">
                      <a16:colId xmlns:a16="http://schemas.microsoft.com/office/drawing/2014/main" val="1539761841"/>
                    </a:ext>
                  </a:extLst>
                </a:gridCol>
                <a:gridCol w="1161143">
                  <a:extLst>
                    <a:ext uri="{9D8B030D-6E8A-4147-A177-3AD203B41FA5}">
                      <a16:colId xmlns:a16="http://schemas.microsoft.com/office/drawing/2014/main" val="3819696245"/>
                    </a:ext>
                  </a:extLst>
                </a:gridCol>
                <a:gridCol w="1161143">
                  <a:extLst>
                    <a:ext uri="{9D8B030D-6E8A-4147-A177-3AD203B41FA5}">
                      <a16:colId xmlns:a16="http://schemas.microsoft.com/office/drawing/2014/main" val="2106121315"/>
                    </a:ext>
                  </a:extLst>
                </a:gridCol>
                <a:gridCol w="1161143">
                  <a:extLst>
                    <a:ext uri="{9D8B030D-6E8A-4147-A177-3AD203B41FA5}">
                      <a16:colId xmlns:a16="http://schemas.microsoft.com/office/drawing/2014/main" val="3231153749"/>
                    </a:ext>
                  </a:extLst>
                </a:gridCol>
                <a:gridCol w="1161143">
                  <a:extLst>
                    <a:ext uri="{9D8B030D-6E8A-4147-A177-3AD203B41FA5}">
                      <a16:colId xmlns:a16="http://schemas.microsoft.com/office/drawing/2014/main" val="44747885"/>
                    </a:ext>
                  </a:extLst>
                </a:gridCol>
                <a:gridCol w="1161143">
                  <a:extLst>
                    <a:ext uri="{9D8B030D-6E8A-4147-A177-3AD203B41FA5}">
                      <a16:colId xmlns:a16="http://schemas.microsoft.com/office/drawing/2014/main" val="429154122"/>
                    </a:ext>
                  </a:extLst>
                </a:gridCol>
              </a:tblGrid>
              <a:tr h="0">
                <a:tc>
                  <a:txBody>
                    <a:bodyPr/>
                    <a:lstStyle/>
                    <a:p>
                      <a:endParaRPr lang="en-US" dirty="0"/>
                    </a:p>
                  </a:txBody>
                  <a:tcPr/>
                </a:tc>
                <a:tc>
                  <a:txBody>
                    <a:bodyPr/>
                    <a:lstStyle/>
                    <a:p>
                      <a:r>
                        <a:rPr lang="en-US" dirty="0"/>
                        <a:t>SRCNN</a:t>
                      </a:r>
                    </a:p>
                  </a:txBody>
                  <a:tcPr/>
                </a:tc>
                <a:tc>
                  <a:txBody>
                    <a:bodyPr/>
                    <a:lstStyle/>
                    <a:p>
                      <a:r>
                        <a:rPr lang="en-US" dirty="0" err="1"/>
                        <a:t>SelfExSR</a:t>
                      </a:r>
                      <a:endParaRPr lang="en-US" dirty="0"/>
                    </a:p>
                  </a:txBody>
                  <a:tcPr/>
                </a:tc>
                <a:tc>
                  <a:txBody>
                    <a:bodyPr/>
                    <a:lstStyle/>
                    <a:p>
                      <a:r>
                        <a:rPr lang="en-US" dirty="0"/>
                        <a:t>DRCN</a:t>
                      </a:r>
                    </a:p>
                  </a:txBody>
                  <a:tcPr/>
                </a:tc>
                <a:tc>
                  <a:txBody>
                    <a:bodyPr/>
                    <a:lstStyle/>
                    <a:p>
                      <a:r>
                        <a:rPr lang="en-US" dirty="0"/>
                        <a:t>ESPCN</a:t>
                      </a:r>
                    </a:p>
                  </a:txBody>
                  <a:tcPr/>
                </a:tc>
                <a:tc>
                  <a:txBody>
                    <a:bodyPr/>
                    <a:lstStyle/>
                    <a:p>
                      <a:r>
                        <a:rPr lang="en-US" dirty="0" err="1"/>
                        <a:t>SRResNet</a:t>
                      </a:r>
                      <a:endParaRPr lang="en-US" dirty="0"/>
                    </a:p>
                  </a:txBody>
                  <a:tcPr/>
                </a:tc>
                <a:tc>
                  <a:txBody>
                    <a:bodyPr/>
                    <a:lstStyle/>
                    <a:p>
                      <a:r>
                        <a:rPr lang="en-US" dirty="0"/>
                        <a:t>SRGAN</a:t>
                      </a:r>
                    </a:p>
                  </a:txBody>
                  <a:tcPr/>
                </a:tc>
                <a:extLst>
                  <a:ext uri="{0D108BD9-81ED-4DB2-BD59-A6C34878D82A}">
                    <a16:rowId xmlns:a16="http://schemas.microsoft.com/office/drawing/2014/main" val="1172667742"/>
                  </a:ext>
                </a:extLst>
              </a:tr>
              <a:tr h="370840">
                <a:tc>
                  <a:txBody>
                    <a:bodyPr/>
                    <a:lstStyle/>
                    <a:p>
                      <a:r>
                        <a:rPr lang="en-US" dirty="0"/>
                        <a:t>PSNR</a:t>
                      </a:r>
                    </a:p>
                  </a:txBody>
                  <a:tcPr/>
                </a:tc>
                <a:tc>
                  <a:txBody>
                    <a:bodyPr/>
                    <a:lstStyle/>
                    <a:p>
                      <a:r>
                        <a:rPr lang="en-US" dirty="0"/>
                        <a:t>26.68</a:t>
                      </a:r>
                    </a:p>
                  </a:txBody>
                  <a:tcPr/>
                </a:tc>
                <a:tc>
                  <a:txBody>
                    <a:bodyPr/>
                    <a:lstStyle/>
                    <a:p>
                      <a:r>
                        <a:rPr lang="en-US" dirty="0"/>
                        <a:t>26.83</a:t>
                      </a:r>
                    </a:p>
                  </a:txBody>
                  <a:tcPr/>
                </a:tc>
                <a:tc>
                  <a:txBody>
                    <a:bodyPr/>
                    <a:lstStyle/>
                    <a:p>
                      <a:r>
                        <a:rPr lang="en-US" dirty="0"/>
                        <a:t>27.21</a:t>
                      </a:r>
                    </a:p>
                  </a:txBody>
                  <a:tcPr/>
                </a:tc>
                <a:tc>
                  <a:txBody>
                    <a:bodyPr/>
                    <a:lstStyle/>
                    <a:p>
                      <a:r>
                        <a:rPr lang="en-US" dirty="0"/>
                        <a:t>27.02</a:t>
                      </a:r>
                    </a:p>
                  </a:txBody>
                  <a:tcPr/>
                </a:tc>
                <a:tc>
                  <a:txBody>
                    <a:bodyPr/>
                    <a:lstStyle/>
                    <a:p>
                      <a:r>
                        <a:rPr lang="en-US" dirty="0"/>
                        <a:t>27.58</a:t>
                      </a:r>
                    </a:p>
                  </a:txBody>
                  <a:tcPr/>
                </a:tc>
                <a:tc>
                  <a:txBody>
                    <a:bodyPr/>
                    <a:lstStyle/>
                    <a:p>
                      <a:r>
                        <a:rPr lang="en-US" b="1" dirty="0"/>
                        <a:t>12.24</a:t>
                      </a:r>
                    </a:p>
                  </a:txBody>
                  <a:tcPr/>
                </a:tc>
                <a:extLst>
                  <a:ext uri="{0D108BD9-81ED-4DB2-BD59-A6C34878D82A}">
                    <a16:rowId xmlns:a16="http://schemas.microsoft.com/office/drawing/2014/main" val="1417563747"/>
                  </a:ext>
                </a:extLst>
              </a:tr>
              <a:tr h="370840">
                <a:tc>
                  <a:txBody>
                    <a:bodyPr/>
                    <a:lstStyle/>
                    <a:p>
                      <a:r>
                        <a:rPr lang="en-US" dirty="0"/>
                        <a:t>SSIM</a:t>
                      </a:r>
                    </a:p>
                  </a:txBody>
                  <a:tcPr/>
                </a:tc>
                <a:tc>
                  <a:txBody>
                    <a:bodyPr/>
                    <a:lstStyle/>
                    <a:p>
                      <a:r>
                        <a:rPr lang="en-US" dirty="0"/>
                        <a:t>0.7291</a:t>
                      </a:r>
                    </a:p>
                  </a:txBody>
                  <a:tcPr/>
                </a:tc>
                <a:tc>
                  <a:txBody>
                    <a:bodyPr/>
                    <a:lstStyle/>
                    <a:p>
                      <a:r>
                        <a:rPr lang="en-US" dirty="0"/>
                        <a:t>0.7387</a:t>
                      </a:r>
                    </a:p>
                  </a:txBody>
                  <a:tcPr/>
                </a:tc>
                <a:tc>
                  <a:txBody>
                    <a:bodyPr/>
                    <a:lstStyle/>
                    <a:p>
                      <a:r>
                        <a:rPr lang="en-US" dirty="0"/>
                        <a:t>0.7493</a:t>
                      </a:r>
                    </a:p>
                  </a:txBody>
                  <a:tcPr/>
                </a:tc>
                <a:tc>
                  <a:txBody>
                    <a:bodyPr/>
                    <a:lstStyle/>
                    <a:p>
                      <a:r>
                        <a:rPr lang="en-US" dirty="0"/>
                        <a:t>0.7442</a:t>
                      </a:r>
                    </a:p>
                  </a:txBody>
                  <a:tcPr/>
                </a:tc>
                <a:tc>
                  <a:txBody>
                    <a:bodyPr/>
                    <a:lstStyle/>
                    <a:p>
                      <a:r>
                        <a:rPr lang="en-US" dirty="0"/>
                        <a:t>0.7620</a:t>
                      </a:r>
                    </a:p>
                  </a:txBody>
                  <a:tcPr/>
                </a:tc>
                <a:tc>
                  <a:txBody>
                    <a:bodyPr/>
                    <a:lstStyle/>
                    <a:p>
                      <a:r>
                        <a:rPr lang="en-US" b="1" dirty="0"/>
                        <a:t>0.6272</a:t>
                      </a:r>
                    </a:p>
                  </a:txBody>
                  <a:tcPr/>
                </a:tc>
                <a:extLst>
                  <a:ext uri="{0D108BD9-81ED-4DB2-BD59-A6C34878D82A}">
                    <a16:rowId xmlns:a16="http://schemas.microsoft.com/office/drawing/2014/main" val="1240768854"/>
                  </a:ext>
                </a:extLst>
              </a:tr>
            </a:tbl>
          </a:graphicData>
        </a:graphic>
      </p:graphicFrame>
      <p:sp>
        <p:nvSpPr>
          <p:cNvPr id="9" name="Content Placeholder 8">
            <a:extLst>
              <a:ext uri="{FF2B5EF4-FFF2-40B4-BE49-F238E27FC236}">
                <a16:creationId xmlns:a16="http://schemas.microsoft.com/office/drawing/2014/main" id="{1E408AF4-1B52-4C26-82C0-D3C40A25A5B4}"/>
              </a:ext>
            </a:extLst>
          </p:cNvPr>
          <p:cNvSpPr>
            <a:spLocks noGrp="1"/>
          </p:cNvSpPr>
          <p:nvPr>
            <p:ph idx="1"/>
          </p:nvPr>
        </p:nvSpPr>
        <p:spPr>
          <a:xfrm>
            <a:off x="838200" y="1690689"/>
            <a:ext cx="10515600" cy="2029055"/>
          </a:xfrm>
        </p:spPr>
        <p:txBody>
          <a:bodyPr>
            <a:normAutofit lnSpcReduction="10000"/>
          </a:bodyPr>
          <a:lstStyle/>
          <a:p>
            <a:r>
              <a:rPr lang="en-US" dirty="0"/>
              <a:t>Performance of different model in term of image quality of the generated images</a:t>
            </a:r>
          </a:p>
          <a:p>
            <a:r>
              <a:rPr lang="en-US" dirty="0"/>
              <a:t>Implemented SRGAN performance was low due to training time was just 4 days, but still SSIM is quite good and will improve if we increase the depth of our generator and more training time. </a:t>
            </a:r>
          </a:p>
        </p:txBody>
      </p:sp>
      <p:pic>
        <p:nvPicPr>
          <p:cNvPr id="10" name="Audio 9">
            <a:hlinkClick r:id="" action="ppaction://media"/>
            <a:extLst>
              <a:ext uri="{FF2B5EF4-FFF2-40B4-BE49-F238E27FC236}">
                <a16:creationId xmlns:a16="http://schemas.microsoft.com/office/drawing/2014/main" id="{489FA6E6-BF21-4303-A910-7F04FCE5E43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3378622"/>
      </p:ext>
    </p:extLst>
  </p:cSld>
  <p:clrMapOvr>
    <a:masterClrMapping/>
  </p:clrMapOvr>
  <mc:AlternateContent xmlns:mc="http://schemas.openxmlformats.org/markup-compatibility/2006" xmlns:p14="http://schemas.microsoft.com/office/powerpoint/2010/main">
    <mc:Choice Requires="p14">
      <p:transition spd="slow" p14:dur="2000" advTm="69877"/>
    </mc:Choice>
    <mc:Fallback xmlns="">
      <p:transition spd="slow" advTm="69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6A6E6-1AEB-48D0-A8D3-C00E991EF5A1}"/>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F6A9DFC-DFE4-4CA1-99D3-7270B61A8D40}"/>
              </a:ext>
            </a:extLst>
          </p:cNvPr>
          <p:cNvSpPr>
            <a:spLocks noGrp="1"/>
          </p:cNvSpPr>
          <p:nvPr>
            <p:ph idx="1"/>
          </p:nvPr>
        </p:nvSpPr>
        <p:spPr/>
        <p:txBody>
          <a:bodyPr/>
          <a:lstStyle/>
          <a:p>
            <a:r>
              <a:rPr lang="en-US" dirty="0">
                <a:hlinkClick r:id="rId4"/>
              </a:rPr>
              <a:t>https://www.slideshare.net/WoojinJeong5/review-srgan</a:t>
            </a:r>
            <a:r>
              <a:rPr lang="en-US" dirty="0"/>
              <a:t> (slide 11)</a:t>
            </a:r>
          </a:p>
          <a:p>
            <a:r>
              <a:rPr lang="en-US" dirty="0">
                <a:hlinkClick r:id="rId5"/>
              </a:rPr>
              <a:t>http://openaccess.thecvf.com/content_cvpr_2017/papers/Ledig_Photo-Realistic_Single_Image_CVPR_2017_paper.pdf</a:t>
            </a:r>
            <a:r>
              <a:rPr lang="en-US" dirty="0"/>
              <a:t> (paper)</a:t>
            </a:r>
          </a:p>
          <a:p>
            <a:r>
              <a:rPr lang="en-US" dirty="0">
                <a:hlinkClick r:id="rId6"/>
              </a:rPr>
              <a:t>https://github.com/eriklindernoren/PyTorch-GAN/blob/master/implementations/srgan/models.py</a:t>
            </a:r>
            <a:endParaRPr lang="en-US" dirty="0"/>
          </a:p>
          <a:p>
            <a:r>
              <a:rPr lang="en-US" dirty="0">
                <a:hlinkClick r:id="rId7"/>
              </a:rPr>
              <a:t>https://medium.com/@jonathan_hui/gan-super-resolution-gan-srgan-b471da7270ec</a:t>
            </a:r>
            <a:endParaRPr lang="en-US" dirty="0"/>
          </a:p>
          <a:p>
            <a:r>
              <a:rPr lang="en-US" dirty="0">
                <a:hlinkClick r:id="rId8"/>
              </a:rPr>
              <a:t>https://medium.com/analytics-vidhya/super-resolution-gan-srgan-5e10438aec0c</a:t>
            </a:r>
            <a:endParaRPr lang="en-US" dirty="0"/>
          </a:p>
          <a:p>
            <a:endParaRPr lang="en-US" dirty="0"/>
          </a:p>
        </p:txBody>
      </p:sp>
      <p:pic>
        <p:nvPicPr>
          <p:cNvPr id="4" name="Audio 3">
            <a:hlinkClick r:id="" action="ppaction://media"/>
            <a:extLst>
              <a:ext uri="{FF2B5EF4-FFF2-40B4-BE49-F238E27FC236}">
                <a16:creationId xmlns:a16="http://schemas.microsoft.com/office/drawing/2014/main" id="{2E4748D4-11FA-4933-9AFE-E91A78AC257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46081230"/>
      </p:ext>
    </p:extLst>
  </p:cSld>
  <p:clrMapOvr>
    <a:masterClrMapping/>
  </p:clrMapOvr>
  <mc:AlternateContent xmlns:mc="http://schemas.openxmlformats.org/markup-compatibility/2006" xmlns:p14="http://schemas.microsoft.com/office/powerpoint/2010/main">
    <mc:Choice Requires="p14">
      <p:transition spd="slow" p14:dur="2000" advTm="12731"/>
    </mc:Choice>
    <mc:Fallback xmlns="">
      <p:transition spd="slow" advTm="12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0E66A-C0F1-4859-862F-EDA2FA291004}"/>
              </a:ext>
            </a:extLst>
          </p:cNvPr>
          <p:cNvSpPr>
            <a:spLocks noGrp="1"/>
          </p:cNvSpPr>
          <p:nvPr>
            <p:ph type="title"/>
          </p:nvPr>
        </p:nvSpPr>
        <p:spPr/>
        <p:txBody>
          <a:bodyPr/>
          <a:lstStyle/>
          <a:p>
            <a:r>
              <a:rPr lang="en-US" b="1" dirty="0"/>
              <a:t>Paper</a:t>
            </a:r>
          </a:p>
        </p:txBody>
      </p:sp>
      <p:sp>
        <p:nvSpPr>
          <p:cNvPr id="3" name="Content Placeholder 2">
            <a:extLst>
              <a:ext uri="{FF2B5EF4-FFF2-40B4-BE49-F238E27FC236}">
                <a16:creationId xmlns:a16="http://schemas.microsoft.com/office/drawing/2014/main" id="{21697C8E-2FA3-43CA-9528-6CEEE86D5C18}"/>
              </a:ext>
            </a:extLst>
          </p:cNvPr>
          <p:cNvSpPr>
            <a:spLocks noGrp="1"/>
          </p:cNvSpPr>
          <p:nvPr>
            <p:ph idx="1"/>
          </p:nvPr>
        </p:nvSpPr>
        <p:spPr/>
        <p:txBody>
          <a:bodyPr/>
          <a:lstStyle/>
          <a:p>
            <a:r>
              <a:rPr lang="en-US" dirty="0"/>
              <a:t>Implementation is mostly derived from the paper </a:t>
            </a:r>
          </a:p>
          <a:p>
            <a:pPr marL="0" indent="0">
              <a:buNone/>
            </a:pPr>
            <a:r>
              <a:rPr lang="en-US" dirty="0"/>
              <a:t>	</a:t>
            </a:r>
            <a:r>
              <a:rPr lang="en-US" sz="1400" dirty="0">
                <a:hlinkClick r:id="rId4"/>
              </a:rPr>
              <a:t>http://openaccess.thecvf.com/content_cvpr_2017/papers/Ledig_Photo-Realistic_Single_Image_CVPR_2017_paper.pdf</a:t>
            </a:r>
            <a:endParaRPr lang="en-US" dirty="0"/>
          </a:p>
          <a:p>
            <a:r>
              <a:rPr lang="en-US" dirty="0"/>
              <a:t>written by </a:t>
            </a:r>
          </a:p>
          <a:p>
            <a:pPr marL="0" indent="0">
              <a:buNone/>
            </a:pPr>
            <a:r>
              <a:rPr lang="en-US" dirty="0"/>
              <a:t>	</a:t>
            </a:r>
            <a:r>
              <a:rPr lang="en-US" sz="1600" dirty="0"/>
              <a:t>Christian </a:t>
            </a:r>
            <a:r>
              <a:rPr lang="en-US" sz="1600" dirty="0" err="1"/>
              <a:t>Ledig</a:t>
            </a:r>
            <a:r>
              <a:rPr lang="en-US" sz="1600" dirty="0"/>
              <a:t>, Lucas </a:t>
            </a:r>
            <a:r>
              <a:rPr lang="en-US" sz="1600" dirty="0" err="1"/>
              <a:t>Theis</a:t>
            </a:r>
            <a:r>
              <a:rPr lang="en-US" sz="1600" dirty="0"/>
              <a:t>, Ferenc </a:t>
            </a:r>
            <a:r>
              <a:rPr lang="en-US" sz="1600" dirty="0" err="1"/>
              <a:t>Husz´ar</a:t>
            </a:r>
            <a:r>
              <a:rPr lang="en-US" sz="1600" dirty="0"/>
              <a:t>, Jose Caballero, Andrew Cunningham, Alejandro Acosta, Andrew 	Aitken, </a:t>
            </a:r>
            <a:r>
              <a:rPr lang="en-US" sz="1600" dirty="0" err="1"/>
              <a:t>Alykhan</a:t>
            </a:r>
            <a:r>
              <a:rPr lang="en-US" sz="1600" dirty="0"/>
              <a:t> </a:t>
            </a:r>
            <a:r>
              <a:rPr lang="en-US" sz="1600" dirty="0" err="1"/>
              <a:t>Tejani</a:t>
            </a:r>
            <a:r>
              <a:rPr lang="en-US" sz="1600" dirty="0"/>
              <a:t>, Johannes </a:t>
            </a:r>
            <a:r>
              <a:rPr lang="en-US" sz="1600" dirty="0" err="1"/>
              <a:t>Totz</a:t>
            </a:r>
            <a:r>
              <a:rPr lang="en-US" sz="1600" dirty="0"/>
              <a:t>, </a:t>
            </a:r>
            <a:r>
              <a:rPr lang="en-US" sz="1600" dirty="0" err="1"/>
              <a:t>Zehan</a:t>
            </a:r>
            <a:r>
              <a:rPr lang="en-US" sz="1600" dirty="0"/>
              <a:t> Wang, </a:t>
            </a:r>
            <a:r>
              <a:rPr lang="en-US" sz="1600" dirty="0" err="1"/>
              <a:t>Wenzhe</a:t>
            </a:r>
            <a:r>
              <a:rPr lang="en-US" sz="1600" dirty="0"/>
              <a:t> Shi </a:t>
            </a:r>
          </a:p>
          <a:p>
            <a:pPr marL="0" indent="0">
              <a:buNone/>
            </a:pPr>
            <a:endParaRPr lang="en-US" dirty="0"/>
          </a:p>
        </p:txBody>
      </p:sp>
      <p:pic>
        <p:nvPicPr>
          <p:cNvPr id="4" name="Picture 3">
            <a:extLst>
              <a:ext uri="{FF2B5EF4-FFF2-40B4-BE49-F238E27FC236}">
                <a16:creationId xmlns:a16="http://schemas.microsoft.com/office/drawing/2014/main" id="{51B241EF-1206-4689-AE60-599FCAA2331E}"/>
              </a:ext>
            </a:extLst>
          </p:cNvPr>
          <p:cNvPicPr>
            <a:picLocks noChangeAspect="1"/>
          </p:cNvPicPr>
          <p:nvPr/>
        </p:nvPicPr>
        <p:blipFill>
          <a:blip r:embed="rId5"/>
          <a:stretch>
            <a:fillRect/>
          </a:stretch>
        </p:blipFill>
        <p:spPr>
          <a:xfrm>
            <a:off x="2614335" y="4147794"/>
            <a:ext cx="6448425" cy="2545237"/>
          </a:xfrm>
          <a:prstGeom prst="rect">
            <a:avLst/>
          </a:prstGeom>
        </p:spPr>
      </p:pic>
      <p:pic>
        <p:nvPicPr>
          <p:cNvPr id="5" name="Audio 4">
            <a:hlinkClick r:id="" action="ppaction://media"/>
            <a:extLst>
              <a:ext uri="{FF2B5EF4-FFF2-40B4-BE49-F238E27FC236}">
                <a16:creationId xmlns:a16="http://schemas.microsoft.com/office/drawing/2014/main" id="{5FDEF165-5E91-4EA8-8090-64008A3BF2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16910586"/>
      </p:ext>
    </p:extLst>
  </p:cSld>
  <p:clrMapOvr>
    <a:masterClrMapping/>
  </p:clrMapOvr>
  <mc:AlternateContent xmlns:mc="http://schemas.openxmlformats.org/markup-compatibility/2006" xmlns:p14="http://schemas.microsoft.com/office/powerpoint/2010/main">
    <mc:Choice Requires="p14">
      <p:transition spd="slow" p14:dur="2000" advTm="37245"/>
    </mc:Choice>
    <mc:Fallback xmlns="">
      <p:transition spd="slow" advTm="37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864-28F5-4CD5-97E9-B52485364DD6}"/>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9CF3360C-4B17-494E-A09C-832D3D52F1AF}"/>
              </a:ext>
            </a:extLst>
          </p:cNvPr>
          <p:cNvSpPr>
            <a:spLocks noGrp="1"/>
          </p:cNvSpPr>
          <p:nvPr>
            <p:ph idx="1"/>
          </p:nvPr>
        </p:nvSpPr>
        <p:spPr/>
        <p:txBody>
          <a:bodyPr>
            <a:normAutofit/>
          </a:bodyPr>
          <a:lstStyle/>
          <a:p>
            <a:r>
              <a:rPr lang="en-US" dirty="0"/>
              <a:t>how do we recover the finer texture details when we super-resolve at large upscaling factors? </a:t>
            </a:r>
          </a:p>
          <a:p>
            <a:r>
              <a:rPr lang="en-US" dirty="0"/>
              <a:t>The behavior of optimization-based super-resolution methods is principally driven by the choice of the objective function. Recent work has largely focused on minimizing the mean squared reconstruction error. The resulting estimates have high peak signal-to-noise ratios, but they are often lacking high-frequency details and are perceptually unsatisfying in the sense that they fail to match the fidelity expected at the higher resolution.</a:t>
            </a:r>
          </a:p>
          <a:p>
            <a:endParaRPr lang="en-US" dirty="0"/>
          </a:p>
        </p:txBody>
      </p:sp>
      <p:pic>
        <p:nvPicPr>
          <p:cNvPr id="4" name="Audio 3">
            <a:hlinkClick r:id="" action="ppaction://media"/>
            <a:extLst>
              <a:ext uri="{FF2B5EF4-FFF2-40B4-BE49-F238E27FC236}">
                <a16:creationId xmlns:a16="http://schemas.microsoft.com/office/drawing/2014/main" id="{9F67193B-D09E-4A06-9314-6EA07C67D0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39895882"/>
      </p:ext>
    </p:extLst>
  </p:cSld>
  <p:clrMapOvr>
    <a:masterClrMapping/>
  </p:clrMapOvr>
  <mc:AlternateContent xmlns:mc="http://schemas.openxmlformats.org/markup-compatibility/2006" xmlns:p14="http://schemas.microsoft.com/office/powerpoint/2010/main">
    <mc:Choice Requires="p14">
      <p:transition spd="slow" p14:dur="2000" advTm="68558"/>
    </mc:Choice>
    <mc:Fallback xmlns="">
      <p:transition spd="slow" advTm="68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CF9C9-BD10-46A8-84E5-181AACC9F890}"/>
              </a:ext>
            </a:extLst>
          </p:cNvPr>
          <p:cNvSpPr>
            <a:spLocks noGrp="1"/>
          </p:cNvSpPr>
          <p:nvPr>
            <p:ph type="title"/>
          </p:nvPr>
        </p:nvSpPr>
        <p:spPr/>
        <p:txBody>
          <a:bodyPr/>
          <a:lstStyle/>
          <a:p>
            <a:r>
              <a:rPr lang="en-US" b="1" dirty="0"/>
              <a:t>Implementation</a:t>
            </a:r>
          </a:p>
        </p:txBody>
      </p:sp>
      <p:sp>
        <p:nvSpPr>
          <p:cNvPr id="3" name="Content Placeholder 2">
            <a:extLst>
              <a:ext uri="{FF2B5EF4-FFF2-40B4-BE49-F238E27FC236}">
                <a16:creationId xmlns:a16="http://schemas.microsoft.com/office/drawing/2014/main" id="{D8312C71-59CD-4D9E-96AE-C3AA4AF81C61}"/>
              </a:ext>
            </a:extLst>
          </p:cNvPr>
          <p:cNvSpPr>
            <a:spLocks noGrp="1"/>
          </p:cNvSpPr>
          <p:nvPr>
            <p:ph idx="1"/>
          </p:nvPr>
        </p:nvSpPr>
        <p:spPr/>
        <p:txBody>
          <a:bodyPr>
            <a:normAutofit lnSpcReduction="10000"/>
          </a:bodyPr>
          <a:lstStyle/>
          <a:p>
            <a:r>
              <a:rPr lang="en-US" dirty="0"/>
              <a:t>Models:</a:t>
            </a:r>
          </a:p>
          <a:p>
            <a:pPr marL="0" indent="0">
              <a:buNone/>
            </a:pPr>
            <a:r>
              <a:rPr lang="en-US" dirty="0"/>
              <a:t>	Gan </a:t>
            </a:r>
            <a:r>
              <a:rPr lang="en-US" sz="2000" dirty="0"/>
              <a:t>(General Adversarial Networks)</a:t>
            </a:r>
          </a:p>
          <a:p>
            <a:r>
              <a:rPr lang="en-US" dirty="0"/>
              <a:t>Loss Function:</a:t>
            </a:r>
          </a:p>
          <a:p>
            <a:pPr marL="0" indent="0">
              <a:buNone/>
            </a:pPr>
            <a:r>
              <a:rPr lang="en-US" dirty="0"/>
              <a:t>	</a:t>
            </a:r>
            <a:r>
              <a:rPr lang="en-US" sz="2400" dirty="0"/>
              <a:t>Adversarial Loss: </a:t>
            </a:r>
            <a:r>
              <a:rPr lang="en-US" sz="1800" dirty="0"/>
              <a:t>Uses Binary Cross Entropy between target labels and generated labels by 	Discriminator</a:t>
            </a:r>
            <a:endParaRPr lang="en-US" sz="2000" dirty="0"/>
          </a:p>
          <a:p>
            <a:pPr marL="0" indent="0">
              <a:buNone/>
            </a:pPr>
            <a:r>
              <a:rPr lang="en-US" sz="2000" dirty="0"/>
              <a:t>	</a:t>
            </a:r>
            <a:r>
              <a:rPr lang="en-US" sz="2400" dirty="0"/>
              <a:t>Content Loss:</a:t>
            </a:r>
            <a:r>
              <a:rPr lang="en-US" dirty="0"/>
              <a:t> </a:t>
            </a:r>
            <a:r>
              <a:rPr lang="en-US" sz="1800" dirty="0"/>
              <a:t>Uses Mean Square error between the features extracted from generated Super 	resolution image and original HD image by pre trained vgg19 model</a:t>
            </a:r>
            <a:endParaRPr lang="en-US" sz="2000" dirty="0"/>
          </a:p>
          <a:p>
            <a:r>
              <a:rPr lang="en-US" sz="2400" dirty="0"/>
              <a:t>Evaluation Matrix: (Between generated image and original Image)</a:t>
            </a:r>
          </a:p>
          <a:p>
            <a:pPr marL="0" indent="0">
              <a:buNone/>
            </a:pPr>
            <a:r>
              <a:rPr lang="en-US" sz="2400" dirty="0"/>
              <a:t>	SSIM </a:t>
            </a:r>
            <a:r>
              <a:rPr lang="en-US" sz="2000" dirty="0"/>
              <a:t>(structure similarity Index)</a:t>
            </a:r>
          </a:p>
          <a:p>
            <a:pPr marL="0" indent="0">
              <a:buNone/>
            </a:pPr>
            <a:r>
              <a:rPr lang="en-US" sz="2400" dirty="0"/>
              <a:t>	PSNR </a:t>
            </a:r>
            <a:r>
              <a:rPr lang="en-US" sz="2000" dirty="0"/>
              <a:t>(peak signal to noise ratio)</a:t>
            </a:r>
            <a:endParaRPr lang="en-US" dirty="0"/>
          </a:p>
        </p:txBody>
      </p:sp>
      <p:pic>
        <p:nvPicPr>
          <p:cNvPr id="4" name="Audio 3">
            <a:hlinkClick r:id="" action="ppaction://media"/>
            <a:extLst>
              <a:ext uri="{FF2B5EF4-FFF2-40B4-BE49-F238E27FC236}">
                <a16:creationId xmlns:a16="http://schemas.microsoft.com/office/drawing/2014/main" id="{82AD725F-95DF-4A19-9A85-A9D0E0FDEF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72454344"/>
      </p:ext>
    </p:extLst>
  </p:cSld>
  <p:clrMapOvr>
    <a:masterClrMapping/>
  </p:clrMapOvr>
  <mc:AlternateContent xmlns:mc="http://schemas.openxmlformats.org/markup-compatibility/2006" xmlns:p14="http://schemas.microsoft.com/office/powerpoint/2010/main">
    <mc:Choice Requires="p14">
      <p:transition spd="slow" p14:dur="2000" advTm="110961"/>
    </mc:Choice>
    <mc:Fallback xmlns="">
      <p:transition spd="slow" advTm="110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A9C51-DCA7-40D0-BDFB-D177C11CB379}"/>
              </a:ext>
            </a:extLst>
          </p:cNvPr>
          <p:cNvSpPr>
            <a:spLocks noGrp="1"/>
          </p:cNvSpPr>
          <p:nvPr>
            <p:ph type="title"/>
          </p:nvPr>
        </p:nvSpPr>
        <p:spPr/>
        <p:txBody>
          <a:bodyPr/>
          <a:lstStyle/>
          <a:p>
            <a:r>
              <a:rPr lang="en-US" dirty="0"/>
              <a:t>Model(GAN)</a:t>
            </a:r>
          </a:p>
        </p:txBody>
      </p:sp>
      <p:sp>
        <p:nvSpPr>
          <p:cNvPr id="3" name="Content Placeholder 2">
            <a:extLst>
              <a:ext uri="{FF2B5EF4-FFF2-40B4-BE49-F238E27FC236}">
                <a16:creationId xmlns:a16="http://schemas.microsoft.com/office/drawing/2014/main" id="{ADDA031E-AB24-4935-9DDD-AE7BDF7E917E}"/>
              </a:ext>
            </a:extLst>
          </p:cNvPr>
          <p:cNvSpPr>
            <a:spLocks noGrp="1"/>
          </p:cNvSpPr>
          <p:nvPr>
            <p:ph idx="1"/>
          </p:nvPr>
        </p:nvSpPr>
        <p:spPr/>
        <p:txBody>
          <a:bodyPr>
            <a:normAutofit lnSpcReduction="10000"/>
          </a:bodyPr>
          <a:lstStyle/>
          <a:p>
            <a:r>
              <a:rPr lang="en-US" dirty="0"/>
              <a:t>Generator:</a:t>
            </a:r>
          </a:p>
          <a:p>
            <a:pPr marL="631825" indent="-117475">
              <a:buFont typeface="Courier New" panose="02070309020205020404" pitchFamily="49" charset="0"/>
              <a:buChar char="o"/>
            </a:pPr>
            <a:r>
              <a:rPr lang="en-US" dirty="0"/>
              <a:t> consist of 5 layers</a:t>
            </a:r>
          </a:p>
          <a:p>
            <a:pPr marL="631825" indent="-117475">
              <a:buFont typeface="Courier New" panose="02070309020205020404" pitchFamily="49" charset="0"/>
              <a:buChar char="o"/>
            </a:pPr>
            <a:r>
              <a:rPr lang="en-US" dirty="0"/>
              <a:t> Accept image with 3 channels</a:t>
            </a:r>
          </a:p>
          <a:p>
            <a:pPr marL="514350" indent="0">
              <a:buNone/>
            </a:pPr>
            <a:r>
              <a:rPr lang="en-US" dirty="0"/>
              <a:t>    and of size 64 * 64</a:t>
            </a:r>
          </a:p>
          <a:p>
            <a:pPr marL="631825" indent="-117475">
              <a:buFont typeface="Courier New" panose="02070309020205020404" pitchFamily="49" charset="0"/>
              <a:buChar char="o"/>
            </a:pPr>
            <a:r>
              <a:rPr lang="en-US" dirty="0"/>
              <a:t> Produces a super resolution</a:t>
            </a:r>
          </a:p>
          <a:p>
            <a:pPr marL="514350" indent="0">
              <a:buNone/>
            </a:pPr>
            <a:r>
              <a:rPr lang="en-US" dirty="0"/>
              <a:t>    Image of size 3 * 256 * 256</a:t>
            </a:r>
          </a:p>
          <a:p>
            <a:pPr marL="631825" indent="-117475">
              <a:buFont typeface="Courier New" panose="02070309020205020404" pitchFamily="49" charset="0"/>
              <a:buChar char="o"/>
            </a:pPr>
            <a:r>
              <a:rPr lang="en-US" dirty="0"/>
              <a:t> Second layer received its out</a:t>
            </a:r>
          </a:p>
          <a:p>
            <a:pPr marL="514350" indent="0">
              <a:buNone/>
            </a:pPr>
            <a:r>
              <a:rPr lang="en-US" dirty="0"/>
              <a:t>    as a feedback 18 times before</a:t>
            </a:r>
          </a:p>
          <a:p>
            <a:pPr marL="514350" indent="0">
              <a:buNone/>
            </a:pPr>
            <a:r>
              <a:rPr lang="en-US" dirty="0"/>
              <a:t>    forwarding to next layer</a:t>
            </a:r>
          </a:p>
        </p:txBody>
      </p:sp>
      <p:pic>
        <p:nvPicPr>
          <p:cNvPr id="5" name="Picture 4" descr="A close up of text on a white background&#10;&#10;Description automatically generated">
            <a:extLst>
              <a:ext uri="{FF2B5EF4-FFF2-40B4-BE49-F238E27FC236}">
                <a16:creationId xmlns:a16="http://schemas.microsoft.com/office/drawing/2014/main" id="{41FBB524-DE90-4F79-A00F-AA8BCC8B63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7938" y="463222"/>
            <a:ext cx="5681580" cy="6160531"/>
          </a:xfrm>
          <a:prstGeom prst="rect">
            <a:avLst/>
          </a:prstGeom>
        </p:spPr>
      </p:pic>
      <p:pic>
        <p:nvPicPr>
          <p:cNvPr id="6" name="Audio 5">
            <a:hlinkClick r:id="" action="ppaction://media"/>
            <a:extLst>
              <a:ext uri="{FF2B5EF4-FFF2-40B4-BE49-F238E27FC236}">
                <a16:creationId xmlns:a16="http://schemas.microsoft.com/office/drawing/2014/main" id="{90D1AD74-E170-4BDC-855A-4368C328AD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45550665"/>
      </p:ext>
    </p:extLst>
  </p:cSld>
  <p:clrMapOvr>
    <a:masterClrMapping/>
  </p:clrMapOvr>
  <mc:AlternateContent xmlns:mc="http://schemas.openxmlformats.org/markup-compatibility/2006" xmlns:p14="http://schemas.microsoft.com/office/powerpoint/2010/main">
    <mc:Choice Requires="p14">
      <p:transition spd="slow" p14:dur="2000" advTm="57126"/>
    </mc:Choice>
    <mc:Fallback xmlns="">
      <p:transition spd="slow" advTm="57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AA2A9-C67C-49E0-8A3A-D8F5943419F1}"/>
              </a:ext>
            </a:extLst>
          </p:cNvPr>
          <p:cNvSpPr>
            <a:spLocks noGrp="1"/>
          </p:cNvSpPr>
          <p:nvPr>
            <p:ph type="title"/>
          </p:nvPr>
        </p:nvSpPr>
        <p:spPr/>
        <p:txBody>
          <a:bodyPr/>
          <a:lstStyle/>
          <a:p>
            <a:r>
              <a:rPr lang="en-US" dirty="0"/>
              <a:t>Model(GAN)</a:t>
            </a:r>
          </a:p>
        </p:txBody>
      </p:sp>
      <p:sp>
        <p:nvSpPr>
          <p:cNvPr id="3" name="Content Placeholder 2">
            <a:extLst>
              <a:ext uri="{FF2B5EF4-FFF2-40B4-BE49-F238E27FC236}">
                <a16:creationId xmlns:a16="http://schemas.microsoft.com/office/drawing/2014/main" id="{692CEDFC-E9AE-4A44-A84B-5CD0DA43CE8D}"/>
              </a:ext>
            </a:extLst>
          </p:cNvPr>
          <p:cNvSpPr>
            <a:spLocks noGrp="1"/>
          </p:cNvSpPr>
          <p:nvPr>
            <p:ph idx="1"/>
          </p:nvPr>
        </p:nvSpPr>
        <p:spPr/>
        <p:txBody>
          <a:bodyPr/>
          <a:lstStyle/>
          <a:p>
            <a:r>
              <a:rPr lang="en-US" dirty="0"/>
              <a:t>Discriminator</a:t>
            </a:r>
          </a:p>
          <a:p>
            <a:pPr marL="798513" indent="-168275">
              <a:buFont typeface="Courier New" panose="02070309020205020404" pitchFamily="49" charset="0"/>
              <a:buChar char="o"/>
            </a:pPr>
            <a:r>
              <a:rPr lang="en-US" dirty="0"/>
              <a:t>	 Consist of single sequential layer with</a:t>
            </a:r>
          </a:p>
          <a:p>
            <a:pPr marL="630238" indent="0">
              <a:buNone/>
            </a:pPr>
            <a:r>
              <a:rPr lang="en-US" dirty="0"/>
              <a:t>     multiple inner convolutions</a:t>
            </a:r>
          </a:p>
          <a:p>
            <a:pPr marL="798513" indent="-168275">
              <a:buFont typeface="Courier New" panose="02070309020205020404" pitchFamily="49" charset="0"/>
              <a:buChar char="o"/>
            </a:pPr>
            <a:r>
              <a:rPr lang="en-US" dirty="0"/>
              <a:t>  Receive Image of size 3 * 256 * 256</a:t>
            </a:r>
          </a:p>
          <a:p>
            <a:pPr marL="798513" indent="-168275">
              <a:buFont typeface="Courier New" panose="02070309020205020404" pitchFamily="49" charset="0"/>
              <a:buChar char="o"/>
            </a:pPr>
            <a:r>
              <a:rPr lang="en-US" dirty="0"/>
              <a:t>  Produce Sigmoid output of size 1 * 15 *15</a:t>
            </a:r>
          </a:p>
          <a:p>
            <a:pPr marL="798513" indent="-168275">
              <a:buFont typeface="Courier New" panose="02070309020205020404" pitchFamily="49" charset="0"/>
              <a:buChar char="o"/>
            </a:pPr>
            <a:r>
              <a:rPr lang="en-US" dirty="0"/>
              <a:t>  Where 15 * 15 is the feature map of values</a:t>
            </a:r>
          </a:p>
          <a:p>
            <a:pPr marL="630238" indent="0">
              <a:buNone/>
            </a:pPr>
            <a:r>
              <a:rPr lang="en-US" dirty="0"/>
              <a:t>     ranging between 0 and 1</a:t>
            </a:r>
          </a:p>
          <a:p>
            <a:pPr marL="798513" indent="-168275">
              <a:buFont typeface="Courier New" panose="02070309020205020404" pitchFamily="49" charset="0"/>
              <a:buChar char="o"/>
            </a:pPr>
            <a:endParaRPr lang="en-US" dirty="0"/>
          </a:p>
          <a:p>
            <a:pPr marL="630238" indent="0">
              <a:buNone/>
            </a:pPr>
            <a:endParaRPr lang="en-US" dirty="0"/>
          </a:p>
        </p:txBody>
      </p:sp>
      <p:pic>
        <p:nvPicPr>
          <p:cNvPr id="5" name="Picture 4" descr="A close up of text on a white background&#10;&#10;Description automatically generated">
            <a:extLst>
              <a:ext uri="{FF2B5EF4-FFF2-40B4-BE49-F238E27FC236}">
                <a16:creationId xmlns:a16="http://schemas.microsoft.com/office/drawing/2014/main" id="{59ECF398-2E3E-4F30-9415-6EDB4E9C08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0722" y="434975"/>
            <a:ext cx="3726406" cy="6057900"/>
          </a:xfrm>
          <a:prstGeom prst="rect">
            <a:avLst/>
          </a:prstGeom>
        </p:spPr>
      </p:pic>
      <p:pic>
        <p:nvPicPr>
          <p:cNvPr id="6" name="Audio 5">
            <a:hlinkClick r:id="" action="ppaction://media"/>
            <a:extLst>
              <a:ext uri="{FF2B5EF4-FFF2-40B4-BE49-F238E27FC236}">
                <a16:creationId xmlns:a16="http://schemas.microsoft.com/office/drawing/2014/main" id="{EE656996-404D-40B0-B9EE-CE63184768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4144372"/>
      </p:ext>
    </p:extLst>
  </p:cSld>
  <p:clrMapOvr>
    <a:masterClrMapping/>
  </p:clrMapOvr>
  <mc:AlternateContent xmlns:mc="http://schemas.openxmlformats.org/markup-compatibility/2006" xmlns:p14="http://schemas.microsoft.com/office/powerpoint/2010/main">
    <mc:Choice Requires="p14">
      <p:transition spd="slow" p14:dur="2000" advTm="27237"/>
    </mc:Choice>
    <mc:Fallback xmlns="">
      <p:transition spd="slow" advTm="27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12D0F-64D5-447E-82A7-391FF7123D42}"/>
              </a:ext>
            </a:extLst>
          </p:cNvPr>
          <p:cNvSpPr>
            <a:spLocks noGrp="1"/>
          </p:cNvSpPr>
          <p:nvPr>
            <p:ph type="title"/>
          </p:nvPr>
        </p:nvSpPr>
        <p:spPr/>
        <p:txBody>
          <a:bodyPr/>
          <a:lstStyle/>
          <a:p>
            <a:r>
              <a:rPr lang="en-US" dirty="0"/>
              <a:t>Loss Functions</a:t>
            </a:r>
          </a:p>
        </p:txBody>
      </p:sp>
      <p:sp>
        <p:nvSpPr>
          <p:cNvPr id="3" name="Content Placeholder 2">
            <a:extLst>
              <a:ext uri="{FF2B5EF4-FFF2-40B4-BE49-F238E27FC236}">
                <a16:creationId xmlns:a16="http://schemas.microsoft.com/office/drawing/2014/main" id="{BF4EA1BE-6313-40EC-826D-ABAFF2276B4B}"/>
              </a:ext>
            </a:extLst>
          </p:cNvPr>
          <p:cNvSpPr>
            <a:spLocks noGrp="1"/>
          </p:cNvSpPr>
          <p:nvPr>
            <p:ph idx="1"/>
          </p:nvPr>
        </p:nvSpPr>
        <p:spPr>
          <a:xfrm>
            <a:off x="838200" y="1825625"/>
            <a:ext cx="10515600" cy="4667250"/>
          </a:xfrm>
        </p:spPr>
        <p:txBody>
          <a:bodyPr/>
          <a:lstStyle/>
          <a:p>
            <a:r>
              <a:rPr lang="en-US" dirty="0"/>
              <a:t>Adversarial Loss:</a:t>
            </a:r>
          </a:p>
          <a:p>
            <a:pPr marL="0" indent="0">
              <a:buNone/>
            </a:pPr>
            <a:r>
              <a:rPr lang="en-US" dirty="0"/>
              <a:t>	 </a:t>
            </a:r>
            <a:r>
              <a:rPr lang="en-US" sz="2000" dirty="0"/>
              <a:t>Uses Binary Cross Entropy between target labels and generated labels by 	 		  Discriminator (</a:t>
            </a:r>
            <a:r>
              <a:rPr lang="en-US" sz="2000" dirty="0" err="1"/>
              <a:t>nn.BCELoss</a:t>
            </a:r>
            <a:r>
              <a:rPr lang="en-US" sz="2000" dirty="0"/>
              <a:t>)</a:t>
            </a:r>
            <a:endParaRPr lang="en-US" dirty="0"/>
          </a:p>
          <a:p>
            <a:pPr marL="0" indent="0">
              <a:buNone/>
            </a:pPr>
            <a:endParaRPr lang="en-US" dirty="0"/>
          </a:p>
          <a:p>
            <a:r>
              <a:rPr lang="en-US" dirty="0"/>
              <a:t>Content Loss:</a:t>
            </a:r>
          </a:p>
          <a:p>
            <a:pPr marL="0" indent="0">
              <a:buNone/>
            </a:pPr>
            <a:r>
              <a:rPr lang="en-US" dirty="0"/>
              <a:t>	</a:t>
            </a:r>
            <a:r>
              <a:rPr lang="en-US" sz="2000" dirty="0"/>
              <a:t>We can compute the content loss pixel-wise using mean square error, but it calculate 	distance mathematically but in SRGAN we try to use perceptual loss measuring the MSE of 	features extracted by a VGG-19 network.(layer 19 of </a:t>
            </a:r>
            <a:r>
              <a:rPr lang="en-US" sz="2000" dirty="0" err="1"/>
              <a:t>vgg</a:t>
            </a:r>
            <a:r>
              <a:rPr lang="en-US" sz="2000" dirty="0"/>
              <a:t> network in current 	implementation)</a:t>
            </a:r>
          </a:p>
          <a:p>
            <a:pPr marL="0" indent="0">
              <a:buNone/>
            </a:pPr>
            <a:r>
              <a:rPr lang="en-US" sz="2000" dirty="0"/>
              <a:t>	</a:t>
            </a:r>
            <a:endParaRPr lang="en-US" dirty="0"/>
          </a:p>
        </p:txBody>
      </p:sp>
      <p:pic>
        <p:nvPicPr>
          <p:cNvPr id="4" name="Picture 3">
            <a:extLst>
              <a:ext uri="{FF2B5EF4-FFF2-40B4-BE49-F238E27FC236}">
                <a16:creationId xmlns:a16="http://schemas.microsoft.com/office/drawing/2014/main" id="{277DFEE9-AB44-40B3-A054-D11646159550}"/>
              </a:ext>
            </a:extLst>
          </p:cNvPr>
          <p:cNvPicPr>
            <a:picLocks noChangeAspect="1"/>
          </p:cNvPicPr>
          <p:nvPr/>
        </p:nvPicPr>
        <p:blipFill>
          <a:blip r:embed="rId4"/>
          <a:stretch>
            <a:fillRect/>
          </a:stretch>
        </p:blipFill>
        <p:spPr>
          <a:xfrm>
            <a:off x="3501763" y="3181350"/>
            <a:ext cx="4294204" cy="495300"/>
          </a:xfrm>
          <a:prstGeom prst="rect">
            <a:avLst/>
          </a:prstGeom>
        </p:spPr>
      </p:pic>
      <p:pic>
        <p:nvPicPr>
          <p:cNvPr id="5" name="Picture 4">
            <a:extLst>
              <a:ext uri="{FF2B5EF4-FFF2-40B4-BE49-F238E27FC236}">
                <a16:creationId xmlns:a16="http://schemas.microsoft.com/office/drawing/2014/main" id="{8C73AFF3-2A98-4EE3-B04E-F4F2C6BB0E77}"/>
              </a:ext>
            </a:extLst>
          </p:cNvPr>
          <p:cNvPicPr>
            <a:picLocks noChangeAspect="1"/>
          </p:cNvPicPr>
          <p:nvPr/>
        </p:nvPicPr>
        <p:blipFill>
          <a:blip r:embed="rId5"/>
          <a:stretch>
            <a:fillRect/>
          </a:stretch>
        </p:blipFill>
        <p:spPr>
          <a:xfrm>
            <a:off x="2067810" y="5414111"/>
            <a:ext cx="7886700" cy="1298542"/>
          </a:xfrm>
          <a:prstGeom prst="rect">
            <a:avLst/>
          </a:prstGeom>
        </p:spPr>
      </p:pic>
      <p:pic>
        <p:nvPicPr>
          <p:cNvPr id="6" name="Audio 5">
            <a:hlinkClick r:id="" action="ppaction://media"/>
            <a:extLst>
              <a:ext uri="{FF2B5EF4-FFF2-40B4-BE49-F238E27FC236}">
                <a16:creationId xmlns:a16="http://schemas.microsoft.com/office/drawing/2014/main" id="{03B61C06-9B76-421B-89EC-4D4710254D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5091283"/>
      </p:ext>
    </p:extLst>
  </p:cSld>
  <p:clrMapOvr>
    <a:masterClrMapping/>
  </p:clrMapOvr>
  <mc:AlternateContent xmlns:mc="http://schemas.openxmlformats.org/markup-compatibility/2006" xmlns:p14="http://schemas.microsoft.com/office/powerpoint/2010/main">
    <mc:Choice Requires="p14">
      <p:transition spd="slow" p14:dur="2000" advTm="60453"/>
    </mc:Choice>
    <mc:Fallback xmlns="">
      <p:transition spd="slow" advTm="60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7C345-297B-407F-A4E9-1141D61E1BA3}"/>
              </a:ext>
            </a:extLst>
          </p:cNvPr>
          <p:cNvSpPr>
            <a:spLocks noGrp="1"/>
          </p:cNvSpPr>
          <p:nvPr>
            <p:ph type="title"/>
          </p:nvPr>
        </p:nvSpPr>
        <p:spPr/>
        <p:txBody>
          <a:bodyPr/>
          <a:lstStyle/>
          <a:p>
            <a:r>
              <a:rPr lang="en-US" dirty="0"/>
              <a:t>Generator vs Discriminator Loss Function</a:t>
            </a:r>
          </a:p>
        </p:txBody>
      </p:sp>
      <p:sp>
        <p:nvSpPr>
          <p:cNvPr id="3" name="Content Placeholder 2">
            <a:extLst>
              <a:ext uri="{FF2B5EF4-FFF2-40B4-BE49-F238E27FC236}">
                <a16:creationId xmlns:a16="http://schemas.microsoft.com/office/drawing/2014/main" id="{74268D66-D0AB-4294-8B5A-64FC5286137C}"/>
              </a:ext>
            </a:extLst>
          </p:cNvPr>
          <p:cNvSpPr>
            <a:spLocks noGrp="1"/>
          </p:cNvSpPr>
          <p:nvPr>
            <p:ph idx="1"/>
          </p:nvPr>
        </p:nvSpPr>
        <p:spPr/>
        <p:txBody>
          <a:bodyPr>
            <a:normAutofit/>
          </a:bodyPr>
          <a:lstStyle/>
          <a:p>
            <a:r>
              <a:rPr lang="en-US" dirty="0"/>
              <a:t>Generator loss function:</a:t>
            </a:r>
          </a:p>
          <a:p>
            <a:pPr marL="0" indent="0">
              <a:buNone/>
            </a:pPr>
            <a:r>
              <a:rPr lang="en-US" dirty="0"/>
              <a:t>	</a:t>
            </a:r>
            <a:r>
              <a:rPr lang="en-US" dirty="0" err="1"/>
              <a:t>gen_loss</a:t>
            </a:r>
            <a:r>
              <a:rPr lang="en-US" dirty="0"/>
              <a:t> = </a:t>
            </a:r>
            <a:r>
              <a:rPr lang="en-US" dirty="0" err="1"/>
              <a:t>content_loss</a:t>
            </a:r>
            <a:r>
              <a:rPr lang="en-US" dirty="0"/>
              <a:t> + </a:t>
            </a:r>
            <a:r>
              <a:rPr lang="en-US" dirty="0" err="1"/>
              <a:t>adverasial_loss</a:t>
            </a:r>
            <a:endParaRPr lang="en-US" dirty="0"/>
          </a:p>
          <a:p>
            <a:pPr marL="0" indent="0">
              <a:buNone/>
            </a:pPr>
            <a:r>
              <a:rPr lang="en-US" dirty="0"/>
              <a:t>	</a:t>
            </a:r>
            <a:r>
              <a:rPr lang="en-US" sz="1400" dirty="0"/>
              <a:t>where </a:t>
            </a:r>
          </a:p>
          <a:p>
            <a:pPr marL="0" indent="0">
              <a:buNone/>
            </a:pPr>
            <a:r>
              <a:rPr lang="en-US" sz="1400" dirty="0"/>
              <a:t>	</a:t>
            </a:r>
            <a:r>
              <a:rPr lang="en-US" sz="1400" dirty="0" err="1"/>
              <a:t>content_loss</a:t>
            </a:r>
            <a:r>
              <a:rPr lang="en-US" sz="1400" dirty="0"/>
              <a:t> = MSE of HR and SR feature values extracted by vgg19 model</a:t>
            </a:r>
          </a:p>
          <a:p>
            <a:pPr marL="0" indent="0">
              <a:buNone/>
            </a:pPr>
            <a:r>
              <a:rPr lang="en-US" sz="1400" dirty="0"/>
              <a:t>	</a:t>
            </a:r>
            <a:r>
              <a:rPr lang="en-US" sz="1400" dirty="0" err="1"/>
              <a:t>adverasial_loss</a:t>
            </a:r>
            <a:r>
              <a:rPr lang="en-US" sz="1400" dirty="0"/>
              <a:t> = BCE of true target values to values produced by discriminator for the generated image of generator</a:t>
            </a:r>
            <a:endParaRPr lang="en-US" dirty="0"/>
          </a:p>
          <a:p>
            <a:r>
              <a:rPr lang="en-US" dirty="0"/>
              <a:t>Discriminator loss function</a:t>
            </a:r>
          </a:p>
          <a:p>
            <a:pPr marL="0" indent="0">
              <a:buNone/>
            </a:pPr>
            <a:r>
              <a:rPr lang="en-US" dirty="0"/>
              <a:t>	</a:t>
            </a:r>
            <a:r>
              <a:rPr lang="en-US" dirty="0" err="1"/>
              <a:t>des_loss</a:t>
            </a:r>
            <a:r>
              <a:rPr lang="en-US" dirty="0"/>
              <a:t> = </a:t>
            </a:r>
            <a:r>
              <a:rPr lang="en-US" dirty="0" err="1"/>
              <a:t>adverasial_loss</a:t>
            </a:r>
            <a:r>
              <a:rPr lang="en-US" dirty="0"/>
              <a:t>(HR) + </a:t>
            </a:r>
            <a:r>
              <a:rPr lang="en-US" dirty="0" err="1"/>
              <a:t>adverasial_loss</a:t>
            </a:r>
            <a:r>
              <a:rPr lang="en-US" dirty="0"/>
              <a:t>(SR)</a:t>
            </a:r>
          </a:p>
          <a:p>
            <a:pPr marL="0" indent="0">
              <a:buNone/>
            </a:pPr>
            <a:r>
              <a:rPr lang="en-US" dirty="0"/>
              <a:t>	</a:t>
            </a:r>
            <a:r>
              <a:rPr lang="en-US" sz="1400" dirty="0"/>
              <a:t>where</a:t>
            </a:r>
          </a:p>
          <a:p>
            <a:pPr marL="0" indent="0">
              <a:buNone/>
            </a:pPr>
            <a:r>
              <a:rPr lang="en-US" sz="1400" dirty="0"/>
              <a:t>	</a:t>
            </a:r>
            <a:r>
              <a:rPr lang="en-US" sz="1400" dirty="0" err="1"/>
              <a:t>adverasial_loss</a:t>
            </a:r>
            <a:r>
              <a:rPr lang="en-US" sz="1400" dirty="0"/>
              <a:t>(HR) = BCE of true target values to values produced by discriminator for the Real HR images	</a:t>
            </a:r>
            <a:r>
              <a:rPr lang="en-US" sz="1400" dirty="0" err="1"/>
              <a:t>adverasial_loss</a:t>
            </a:r>
            <a:r>
              <a:rPr lang="en-US" sz="1400" dirty="0"/>
              <a:t>(SR) = BCE of true target values to values produced by discriminator for the generated image of generator</a:t>
            </a:r>
            <a:endParaRPr lang="en-US" dirty="0"/>
          </a:p>
        </p:txBody>
      </p:sp>
      <p:pic>
        <p:nvPicPr>
          <p:cNvPr id="4" name="Audio 3">
            <a:hlinkClick r:id="" action="ppaction://media"/>
            <a:extLst>
              <a:ext uri="{FF2B5EF4-FFF2-40B4-BE49-F238E27FC236}">
                <a16:creationId xmlns:a16="http://schemas.microsoft.com/office/drawing/2014/main" id="{7BBE3E85-3D7E-4253-9764-6F175A162D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6447300"/>
      </p:ext>
    </p:extLst>
  </p:cSld>
  <p:clrMapOvr>
    <a:masterClrMapping/>
  </p:clrMapOvr>
  <mc:AlternateContent xmlns:mc="http://schemas.openxmlformats.org/markup-compatibility/2006" xmlns:p14="http://schemas.microsoft.com/office/powerpoint/2010/main">
    <mc:Choice Requires="p14">
      <p:transition spd="slow" p14:dur="2000" advTm="18520"/>
    </mc:Choice>
    <mc:Fallback xmlns="">
      <p:transition spd="slow" advTm="18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56F7E-6469-4253-ADE0-19D2DF3F1B50}"/>
              </a:ext>
            </a:extLst>
          </p:cNvPr>
          <p:cNvSpPr>
            <a:spLocks noGrp="1"/>
          </p:cNvSpPr>
          <p:nvPr>
            <p:ph type="title"/>
          </p:nvPr>
        </p:nvSpPr>
        <p:spPr/>
        <p:txBody>
          <a:bodyPr/>
          <a:lstStyle/>
          <a:p>
            <a:r>
              <a:rPr lang="en-US" dirty="0"/>
              <a:t>Graphs</a:t>
            </a:r>
          </a:p>
        </p:txBody>
      </p:sp>
      <p:sp>
        <p:nvSpPr>
          <p:cNvPr id="3" name="Content Placeholder 2">
            <a:extLst>
              <a:ext uri="{FF2B5EF4-FFF2-40B4-BE49-F238E27FC236}">
                <a16:creationId xmlns:a16="http://schemas.microsoft.com/office/drawing/2014/main" id="{CF6587D0-7AD3-408F-8BFA-417FD0AC56B0}"/>
              </a:ext>
            </a:extLst>
          </p:cNvPr>
          <p:cNvSpPr>
            <a:spLocks noGrp="1"/>
          </p:cNvSpPr>
          <p:nvPr>
            <p:ph idx="1"/>
          </p:nvPr>
        </p:nvSpPr>
        <p:spPr/>
        <p:txBody>
          <a:bodyPr/>
          <a:lstStyle/>
          <a:p>
            <a:r>
              <a:rPr lang="en-US" dirty="0"/>
              <a:t>Content Loss:</a:t>
            </a:r>
          </a:p>
          <a:p>
            <a:pPr marL="860425" indent="-230188"/>
            <a:r>
              <a:rPr lang="en-US" sz="1800" dirty="0"/>
              <a:t>MSE between SR and HR Image’s feature </a:t>
            </a:r>
          </a:p>
          <a:p>
            <a:pPr marL="630237" indent="0">
              <a:buNone/>
            </a:pPr>
            <a:r>
              <a:rPr lang="en-US" sz="1800" dirty="0"/>
              <a:t>	extracted from trained vgg19 model.</a:t>
            </a:r>
          </a:p>
          <a:p>
            <a:pPr marL="860425" indent="-230188"/>
            <a:r>
              <a:rPr lang="en-US" sz="1800" dirty="0"/>
              <a:t>It provides better baseline to validate if the</a:t>
            </a:r>
          </a:p>
          <a:p>
            <a:pPr marL="630237" indent="0">
              <a:buNone/>
            </a:pPr>
            <a:r>
              <a:rPr lang="en-US" sz="1800" dirty="0"/>
              <a:t>	generator is improving or not</a:t>
            </a:r>
          </a:p>
          <a:p>
            <a:pPr marL="860425" indent="-230188"/>
            <a:r>
              <a:rPr lang="en-US" sz="1800" dirty="0"/>
              <a:t>As the MSE continuously dropping signifies</a:t>
            </a:r>
          </a:p>
          <a:p>
            <a:pPr marL="630237" indent="0">
              <a:buNone/>
            </a:pPr>
            <a:r>
              <a:rPr lang="en-US" sz="1800" dirty="0"/>
              <a:t>	model is improving</a:t>
            </a:r>
          </a:p>
          <a:p>
            <a:pPr marL="0" indent="0">
              <a:buNone/>
            </a:pPr>
            <a:r>
              <a:rPr lang="en-US" sz="1800" dirty="0"/>
              <a:t>	</a:t>
            </a:r>
          </a:p>
          <a:p>
            <a:pPr marL="0" indent="0">
              <a:buNone/>
            </a:pPr>
            <a:endParaRPr lang="en-US" sz="1800" dirty="0"/>
          </a:p>
          <a:p>
            <a:pPr marL="0" indent="0">
              <a:buNone/>
            </a:pPr>
            <a:r>
              <a:rPr lang="en-US" sz="1800" dirty="0"/>
              <a:t>	</a:t>
            </a:r>
            <a:endParaRPr lang="en-US" dirty="0"/>
          </a:p>
        </p:txBody>
      </p:sp>
      <p:pic>
        <p:nvPicPr>
          <p:cNvPr id="4" name="Picture 3">
            <a:extLst>
              <a:ext uri="{FF2B5EF4-FFF2-40B4-BE49-F238E27FC236}">
                <a16:creationId xmlns:a16="http://schemas.microsoft.com/office/drawing/2014/main" id="{8EB1CD49-41CF-47BD-BDB4-2C06A17ECF2E}"/>
              </a:ext>
            </a:extLst>
          </p:cNvPr>
          <p:cNvPicPr>
            <a:picLocks noChangeAspect="1"/>
          </p:cNvPicPr>
          <p:nvPr/>
        </p:nvPicPr>
        <p:blipFill>
          <a:blip r:embed="rId4"/>
          <a:stretch>
            <a:fillRect/>
          </a:stretch>
        </p:blipFill>
        <p:spPr>
          <a:xfrm>
            <a:off x="6096000" y="1683917"/>
            <a:ext cx="6096000" cy="2991778"/>
          </a:xfrm>
          <a:prstGeom prst="rect">
            <a:avLst/>
          </a:prstGeom>
        </p:spPr>
      </p:pic>
      <p:pic>
        <p:nvPicPr>
          <p:cNvPr id="5" name="Audio 4">
            <a:hlinkClick r:id="" action="ppaction://media"/>
            <a:extLst>
              <a:ext uri="{FF2B5EF4-FFF2-40B4-BE49-F238E27FC236}">
                <a16:creationId xmlns:a16="http://schemas.microsoft.com/office/drawing/2014/main" id="{2C841F45-0BEE-424F-A080-D318967E0A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13298370"/>
      </p:ext>
    </p:extLst>
  </p:cSld>
  <p:clrMapOvr>
    <a:masterClrMapping/>
  </p:clrMapOvr>
  <mc:AlternateContent xmlns:mc="http://schemas.openxmlformats.org/markup-compatibility/2006" xmlns:p14="http://schemas.microsoft.com/office/powerpoint/2010/main">
    <mc:Choice Requires="p14">
      <p:transition spd="slow" p14:dur="2000" advTm="33248"/>
    </mc:Choice>
    <mc:Fallback xmlns="">
      <p:transition spd="slow" advTm="33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367</TotalTime>
  <Words>1031</Words>
  <Application>Microsoft Office PowerPoint</Application>
  <PresentationFormat>Widescreen</PresentationFormat>
  <Paragraphs>126</Paragraphs>
  <Slides>15</Slides>
  <Notes>0</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Courier New</vt:lpstr>
      <vt:lpstr>Office Theme</vt:lpstr>
      <vt:lpstr>Photo-Realistic Single Image Super-Resolution Using a Generative Adversarial Network </vt:lpstr>
      <vt:lpstr>Paper</vt:lpstr>
      <vt:lpstr>Problem Statement</vt:lpstr>
      <vt:lpstr>Implementation</vt:lpstr>
      <vt:lpstr>Model(GAN)</vt:lpstr>
      <vt:lpstr>Model(GAN)</vt:lpstr>
      <vt:lpstr>Loss Functions</vt:lpstr>
      <vt:lpstr>Generator vs Discriminator Loss Function</vt:lpstr>
      <vt:lpstr>Graphs</vt:lpstr>
      <vt:lpstr>Graph:</vt:lpstr>
      <vt:lpstr>Image Comparison</vt:lpstr>
      <vt:lpstr>Evaluation Matrices</vt:lpstr>
      <vt:lpstr>Evaluation Matrices</vt:lpstr>
      <vt:lpstr>Evaluation comparison on BSD100</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Photo-Realistic Single Image Super-Resolution Using a Generative Adversarial Network</dc:title>
  <dc:creator>Saurabh Chauhan</dc:creator>
  <cp:lastModifiedBy>Saurabh Chauhan</cp:lastModifiedBy>
  <cp:revision>21</cp:revision>
  <dcterms:created xsi:type="dcterms:W3CDTF">2019-11-29T22:56:57Z</dcterms:created>
  <dcterms:modified xsi:type="dcterms:W3CDTF">2019-11-30T09:20:36Z</dcterms:modified>
</cp:coreProperties>
</file>